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10287000" cx="18288000"/>
  <p:notesSz cx="6858000" cy="9144000"/>
  <p:embeddedFontLst>
    <p:embeddedFont>
      <p:font typeface="Inter SemiBold"/>
      <p:regular r:id="rId37"/>
      <p:bold r:id="rId38"/>
      <p:italic r:id="rId39"/>
      <p:boldItalic r:id="rId40"/>
    </p:embeddedFont>
    <p:embeddedFont>
      <p:font typeface="Inter"/>
      <p:regular r:id="rId41"/>
      <p:bold r:id="rId42"/>
      <p:italic r:id="rId43"/>
      <p:boldItalic r:id="rId44"/>
    </p:embeddedFont>
    <p:embeddedFont>
      <p:font typeface="Inter Medium"/>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240">
          <p15:clr>
            <a:srgbClr val="A4A3A4"/>
          </p15:clr>
        </p15:guide>
        <p15:guide id="2" pos="64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240" orient="horz"/>
        <p:guide pos="64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InterSemiBold-boldItalic.fntdata"/><Relationship Id="rId20" Type="http://schemas.openxmlformats.org/officeDocument/2006/relationships/slide" Target="slides/slide15.xml"/><Relationship Id="rId42" Type="http://schemas.openxmlformats.org/officeDocument/2006/relationships/font" Target="fonts/Inter-bold.fntdata"/><Relationship Id="rId41" Type="http://schemas.openxmlformats.org/officeDocument/2006/relationships/font" Target="fonts/Inter-regular.fntdata"/><Relationship Id="rId22" Type="http://schemas.openxmlformats.org/officeDocument/2006/relationships/slide" Target="slides/slide17.xml"/><Relationship Id="rId44" Type="http://schemas.openxmlformats.org/officeDocument/2006/relationships/font" Target="fonts/Inter-boldItalic.fntdata"/><Relationship Id="rId21" Type="http://schemas.openxmlformats.org/officeDocument/2006/relationships/slide" Target="slides/slide16.xml"/><Relationship Id="rId43" Type="http://schemas.openxmlformats.org/officeDocument/2006/relationships/font" Target="fonts/Inter-italic.fntdata"/><Relationship Id="rId24" Type="http://schemas.openxmlformats.org/officeDocument/2006/relationships/slide" Target="slides/slide19.xml"/><Relationship Id="rId46" Type="http://schemas.openxmlformats.org/officeDocument/2006/relationships/font" Target="fonts/InterMedium-bold.fntdata"/><Relationship Id="rId23" Type="http://schemas.openxmlformats.org/officeDocument/2006/relationships/slide" Target="slides/slide18.xml"/><Relationship Id="rId45" Type="http://schemas.openxmlformats.org/officeDocument/2006/relationships/font" Target="fonts/InterMedium-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8" Type="http://schemas.openxmlformats.org/officeDocument/2006/relationships/font" Target="fonts/InterMedium-boldItalic.fntdata"/><Relationship Id="rId25" Type="http://schemas.openxmlformats.org/officeDocument/2006/relationships/slide" Target="slides/slide20.xml"/><Relationship Id="rId47" Type="http://schemas.openxmlformats.org/officeDocument/2006/relationships/font" Target="fonts/InterMedium-italic.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InterSemiBold-regular.fntdata"/><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InterSemiBold-italic.fntdata"/><Relationship Id="rId16" Type="http://schemas.openxmlformats.org/officeDocument/2006/relationships/slide" Target="slides/slide11.xml"/><Relationship Id="rId38" Type="http://schemas.openxmlformats.org/officeDocument/2006/relationships/font" Target="fonts/InterSemiBold-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onts.google.com/specimen/Inter"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 name="Shape 20"/>
        <p:cNvGrpSpPr/>
        <p:nvPr/>
      </p:nvGrpSpPr>
      <p:grpSpPr>
        <a:xfrm>
          <a:off x="0" y="0"/>
          <a:ext cx="0" cy="0"/>
          <a:chOff x="0" y="0"/>
          <a:chExt cx="0" cy="0"/>
        </a:xfrm>
      </p:grpSpPr>
      <p:sp>
        <p:nvSpPr>
          <p:cNvPr id="21" name="Google Shape;21;g2ca815b56ed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 name="Google Shape;22;g2ca815b56ed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Hello everyone. My name is Ido Flax, i’m a backend engineer and open source entrepreneur. I’m the developer of the extra ktor plugins library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In this talk we are going to talk about using ktor for server side development</a:t>
            </a:r>
            <a:endParaRPr>
              <a:solidFill>
                <a:schemeClr val="dk1"/>
              </a:solidFill>
            </a:endParaRPr>
          </a:p>
          <a:p>
            <a:pPr indent="0" lvl="0" marL="0" rtl="0" algn="l">
              <a:spcBef>
                <a:spcPts val="0"/>
              </a:spcBef>
              <a:spcAft>
                <a:spcPts val="0"/>
              </a:spcAft>
              <a:buNone/>
            </a:pPr>
            <a:r>
              <a:rPr lang="en">
                <a:solidFill>
                  <a:schemeClr val="dk1"/>
                </a:solidFill>
              </a:rPr>
              <a:t>We are going to discuss what are the advantages and disadvantages of adopting it</a:t>
            </a:r>
            <a:endParaRPr>
              <a:solidFill>
                <a:schemeClr val="dk1"/>
              </a:solidFill>
            </a:endParaRPr>
          </a:p>
          <a:p>
            <a:pPr indent="0" lvl="0" marL="0" rtl="0" algn="l">
              <a:spcBef>
                <a:spcPts val="0"/>
              </a:spcBef>
              <a:spcAft>
                <a:spcPts val="0"/>
              </a:spcAft>
              <a:buNone/>
            </a:pPr>
            <a:r>
              <a:rPr lang="en">
                <a:solidFill>
                  <a:schemeClr val="dk1"/>
                </a:solidFill>
              </a:rPr>
              <a:t>We are going show how we can achieve with it the same capabilities that we expect from a BE server framework</a:t>
            </a:r>
            <a:endParaRPr>
              <a:solidFill>
                <a:schemeClr val="dk1"/>
              </a:solidFill>
            </a:endParaRPr>
          </a:p>
          <a:p>
            <a:pPr indent="0" lvl="0" marL="0" rtl="0" algn="l">
              <a:spcBef>
                <a:spcPts val="0"/>
              </a:spcBef>
              <a:spcAft>
                <a:spcPts val="0"/>
              </a:spcAft>
              <a:buNone/>
            </a:pPr>
            <a:r>
              <a:rPr lang="en">
                <a:solidFill>
                  <a:schemeClr val="dk1"/>
                </a:solidFill>
              </a:rPr>
              <a:t>We are going to set up an example system and utilize existing plugins for BE development</a:t>
            </a:r>
            <a:endParaRPr>
              <a:solidFill>
                <a:schemeClr val="dk1"/>
              </a:solidFill>
            </a:endParaRPr>
          </a:p>
          <a:p>
            <a:pPr indent="0" lvl="0" marL="0" rtl="0" algn="l">
              <a:spcBef>
                <a:spcPts val="0"/>
              </a:spcBef>
              <a:spcAft>
                <a:spcPts val="0"/>
              </a:spcAft>
              <a:buNone/>
            </a:pPr>
            <a:r>
              <a:rPr lang="en">
                <a:solidFill>
                  <a:schemeClr val="dk1"/>
                </a:solidFill>
              </a:rPr>
              <a:t>And we will learn how we can easily do it ourselves (and should :)</a:t>
            </a:r>
            <a:endParaRPr>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 name="Shape 27"/>
        <p:cNvGrpSpPr/>
        <p:nvPr/>
      </p:nvGrpSpPr>
      <p:grpSpPr>
        <a:xfrm>
          <a:off x="0" y="0"/>
          <a:ext cx="0" cy="0"/>
          <a:chOff x="0" y="0"/>
          <a:chExt cx="0" cy="0"/>
        </a:xfrm>
      </p:grpSpPr>
      <p:sp>
        <p:nvSpPr>
          <p:cNvPr id="28" name="Google Shape;28;g35c4ec93ce3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 name="Google Shape;29;g35c4ec93ce3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Let me begin by asking, Who here uses Ktor?</a:t>
            </a:r>
            <a:endParaRPr>
              <a:solidFill>
                <a:schemeClr val="dk1"/>
              </a:solidFill>
            </a:endParaRPr>
          </a:p>
          <a:p>
            <a:pPr indent="0" lvl="0" marL="0" rtl="0" algn="l">
              <a:spcBef>
                <a:spcPts val="0"/>
              </a:spcBef>
              <a:spcAft>
                <a:spcPts val="0"/>
              </a:spcAft>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Who’s using it for client/FE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Who’s using it for server/BE ?</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 name="Shape 34"/>
        <p:cNvGrpSpPr/>
        <p:nvPr/>
      </p:nvGrpSpPr>
      <p:grpSpPr>
        <a:xfrm>
          <a:off x="0" y="0"/>
          <a:ext cx="0" cy="0"/>
          <a:chOff x="0" y="0"/>
          <a:chExt cx="0" cy="0"/>
        </a:xfrm>
      </p:grpSpPr>
      <p:sp>
        <p:nvSpPr>
          <p:cNvPr id="35" name="Google Shape;35;g35c4ec93ce3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 name="Google Shape;36;g35c4ec93ce3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t/>
            </a:r>
            <a:endParaRPr b="1" sz="1300">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
                <a:solidFill>
                  <a:schemeClr val="dk1"/>
                </a:solidFill>
              </a:rPr>
              <a:t>Lightweight and minimalistic:</a:t>
            </a:r>
            <a:br>
              <a:rPr b="1" lang="en">
                <a:solidFill>
                  <a:schemeClr val="dk1"/>
                </a:solidFill>
              </a:rPr>
            </a:br>
            <a:br>
              <a:rPr b="1" lang="en">
                <a:solidFill>
                  <a:schemeClr val="dk1"/>
                </a:solidFill>
              </a:rPr>
            </a:br>
            <a:r>
              <a:rPr lang="en">
                <a:solidFill>
                  <a:schemeClr val="dk1"/>
                </a:solidFill>
              </a:rPr>
              <a:t> Ktor offers a streamlined and minimal framework, providing just the essential components you need. This approach results in smaller deployment sizes and significantly quicker application startup times compared to heavier frameworks.</a:t>
            </a:r>
            <a:br>
              <a:rPr lang="en">
                <a:solidFill>
                  <a:schemeClr val="dk1"/>
                </a:solidFill>
              </a:rPr>
            </a:b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Explicit and clear configuration:</a:t>
            </a:r>
            <a:br>
              <a:rPr b="1" lang="en">
                <a:solidFill>
                  <a:schemeClr val="dk1"/>
                </a:solidFill>
              </a:rPr>
            </a:br>
            <a:br>
              <a:rPr b="1" lang="en">
                <a:solidFill>
                  <a:schemeClr val="dk1"/>
                </a:solidFill>
              </a:rPr>
            </a:br>
            <a:r>
              <a:rPr lang="en">
                <a:solidFill>
                  <a:schemeClr val="dk1"/>
                </a:solidFill>
              </a:rPr>
              <a:t> With Ktor, there’s no hidden magic or automatic configuration happening behind the scenes. You explicitly install each plugin or feature you require. This ensures complete clarity about your application’s setup and behavior.</a:t>
            </a:r>
            <a:br>
              <a:rPr lang="en">
                <a:solidFill>
                  <a:schemeClr val="dk1"/>
                </a:solidFill>
              </a:rPr>
            </a:b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Coroutines and asynchronous processing:</a:t>
            </a:r>
            <a:br>
              <a:rPr b="1" lang="en">
                <a:solidFill>
                  <a:schemeClr val="dk1"/>
                </a:solidFill>
              </a:rPr>
            </a:br>
            <a:br>
              <a:rPr b="1" lang="en">
                <a:solidFill>
                  <a:schemeClr val="dk1"/>
                </a:solidFill>
              </a:rPr>
            </a:br>
            <a:r>
              <a:rPr lang="en">
                <a:solidFill>
                  <a:schemeClr val="dk1"/>
                </a:solidFill>
              </a:rPr>
              <a:t> Ktor natively supports Kotlin’s coroutines, allowing efficient, asynchronous, non-blocking operations. This feature makes it especially suitable for applications that need high concurrency, excellent performance, and scalability.</a:t>
            </a:r>
            <a:br>
              <a:rPr lang="en">
                <a:solidFill>
                  <a:schemeClr val="dk1"/>
                </a:solidFill>
              </a:rPr>
            </a:b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Fully Kotlin-centric:</a:t>
            </a:r>
            <a:br>
              <a:rPr b="1" lang="en">
                <a:solidFill>
                  <a:schemeClr val="dk1"/>
                </a:solidFill>
              </a:rPr>
            </a:br>
            <a:br>
              <a:rPr b="1" lang="en">
                <a:solidFill>
                  <a:schemeClr val="dk1"/>
                </a:solidFill>
              </a:rPr>
            </a:br>
            <a:r>
              <a:rPr lang="en">
                <a:solidFill>
                  <a:schemeClr val="dk1"/>
                </a:solidFill>
              </a:rPr>
              <a:t> Designed specifically with Kotlin developers in mind, Ktor leverages idiomatic Kotlin APIs and DSLs, making your code clear, concise, and expressive. It also seamlessly integrates with Kotlin-specific technologies, like serialization libraries and multiplatform capabilities.</a:t>
            </a:r>
            <a:br>
              <a:rPr lang="en">
                <a:solidFill>
                  <a:schemeClr val="dk1"/>
                </a:solidFill>
              </a:rPr>
            </a:b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Flexible plugin architecture:</a:t>
            </a:r>
            <a:br>
              <a:rPr b="1" lang="en">
                <a:solidFill>
                  <a:schemeClr val="dk1"/>
                </a:solidFill>
              </a:rPr>
            </a:br>
            <a:br>
              <a:rPr b="1" lang="en">
                <a:solidFill>
                  <a:schemeClr val="dk1"/>
                </a:solidFill>
              </a:rPr>
            </a:br>
            <a:r>
              <a:rPr lang="en">
                <a:solidFill>
                  <a:schemeClr val="dk1"/>
                </a:solidFill>
              </a:rPr>
              <a:t> Ktor uses a flexible and powerful plugin system that allows developers to easily extend functionality. You can add exactly the features your project needs, creating custom plugins as necessary, which ensures you never have unnecessary bloat.</a:t>
            </a:r>
            <a:br>
              <a:rPr lang="en">
                <a:solidFill>
                  <a:schemeClr val="dk1"/>
                </a:solidFill>
              </a:rPr>
            </a:b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Quick start and iteration:</a:t>
            </a:r>
            <a:br>
              <a:rPr b="1" lang="en">
                <a:solidFill>
                  <a:schemeClr val="dk1"/>
                </a:solidFill>
              </a:rPr>
            </a:br>
            <a:br>
              <a:rPr b="1" lang="en">
                <a:solidFill>
                  <a:schemeClr val="dk1"/>
                </a:solidFill>
              </a:rPr>
            </a:br>
            <a:r>
              <a:rPr lang="en">
                <a:solidFill>
                  <a:schemeClr val="dk1"/>
                </a:solidFill>
              </a:rPr>
              <a:t> Because of its lightweight nature and straightforward setup, Ktor enables rapid prototyping, testing, and deployment. This helps your development team iterate quickly, from initial idea to production-ready service in minimal time.</a:t>
            </a:r>
            <a:br>
              <a:rPr lang="en">
                <a:solidFill>
                  <a:schemeClr val="dk1"/>
                </a:solidFill>
              </a:rPr>
            </a:b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Low resource consumption:</a:t>
            </a:r>
            <a:br>
              <a:rPr b="1" lang="en">
                <a:solidFill>
                  <a:schemeClr val="dk1"/>
                </a:solidFill>
              </a:rPr>
            </a:br>
            <a:br>
              <a:rPr b="1" lang="en">
                <a:solidFill>
                  <a:schemeClr val="dk1"/>
                </a:solidFill>
              </a:rPr>
            </a:br>
            <a:r>
              <a:rPr lang="en">
                <a:solidFill>
                  <a:schemeClr val="dk1"/>
                </a:solidFill>
              </a:rPr>
              <a:t> Due to its small footprint, Ktor is ideal for resource-constrained environments like cloud deployments or microservices architectures. Its low memory usage and rapid startup time mean you can deploy more efficiently and cost-effectively at scale.</a:t>
            </a:r>
            <a:br>
              <a:rPr lang="en">
                <a:solidFill>
                  <a:schemeClr val="dk1"/>
                </a:solidFill>
              </a:rPr>
            </a:b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g35b73839b63_0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 name="Google Shape;43;g35b73839b63_0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What are ktor’s values?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I’m just going to delegate it to Garth Gilmour who said it best last year in this very conference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g35b3890b729_2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 name="Google Shape;50;g35b3890b729_2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It seems that </a:t>
            </a:r>
            <a:r>
              <a:rPr lang="en"/>
              <a:t>although</a:t>
            </a:r>
            <a:r>
              <a:rPr lang="en"/>
              <a:t> kotlin as a language is widely very loved (as it </a:t>
            </a:r>
            <a:r>
              <a:rPr lang="en"/>
              <a:t>should</a:t>
            </a:r>
            <a:r>
              <a:rPr lang="en"/>
              <a:t> be) among BE devs and teams, most of them still opt for using java based frameworks for backend </a:t>
            </a:r>
            <a:r>
              <a:rPr lang="en"/>
              <a:t>development, mostly Spring boot &lt;&gt;</a:t>
            </a:r>
            <a:endParaRPr/>
          </a:p>
          <a:p>
            <a:pPr indent="-298450" lvl="0" marL="457200" rtl="0" algn="l">
              <a:spcBef>
                <a:spcPts val="0"/>
              </a:spcBef>
              <a:spcAft>
                <a:spcPts val="0"/>
              </a:spcAft>
              <a:buSzPts val="1100"/>
              <a:buChar char="-"/>
            </a:pPr>
            <a:r>
              <a:rPr lang="en"/>
              <a:t>Ktor is trending, but it’s still in a minority, and mostly be early adopters</a:t>
            </a:r>
            <a:endParaRPr/>
          </a:p>
          <a:p>
            <a:pPr indent="-298450" lvl="0" marL="457200" rtl="0" algn="l">
              <a:spcBef>
                <a:spcPts val="0"/>
              </a:spcBef>
              <a:spcAft>
                <a:spcPts val="0"/>
              </a:spcAft>
              <a:buSzPts val="1100"/>
              <a:buChar char="-"/>
            </a:pPr>
            <a:r>
              <a:rPr lang="en"/>
              <a:t>A big Part of this is mostly because of sheer number of spring boot starters, covering all your dev needs</a:t>
            </a:r>
            <a:endParaRPr/>
          </a:p>
          <a:p>
            <a:pPr indent="-298450" lvl="0" marL="457200" rtl="0" algn="l">
              <a:spcBef>
                <a:spcPts val="0"/>
              </a:spcBef>
              <a:spcAft>
                <a:spcPts val="0"/>
              </a:spcAft>
              <a:buSzPts val="1100"/>
              <a:buChar char="-"/>
            </a:pPr>
            <a:r>
              <a:rPr lang="en"/>
              <a:t>I just did this manual count myself, by looking at the project wizards in intellij, and the number seems to be half as much for Ktor, but i’m sure digging into it the number would be even lower</a:t>
            </a:r>
            <a:endParaRPr/>
          </a:p>
          <a:p>
            <a:pPr indent="-298450" lvl="0" marL="457200" rtl="0" algn="l">
              <a:spcBef>
                <a:spcPts val="0"/>
              </a:spcBef>
              <a:spcAft>
                <a:spcPts val="0"/>
              </a:spcAft>
              <a:buSzPts val="1100"/>
              <a:buChar char="-"/>
            </a:pPr>
            <a:r>
              <a:rPr lang="en"/>
              <a:t>And a just as important aspect is the maturity of these starters / plugins. For spring they have been around for several years / decades (?)</a:t>
            </a:r>
            <a:endParaRPr/>
          </a:p>
          <a:p>
            <a:pPr indent="-298450" lvl="0" marL="457200" rtl="0" algn="l">
              <a:spcBef>
                <a:spcPts val="0"/>
              </a:spcBef>
              <a:spcAft>
                <a:spcPts val="0"/>
              </a:spcAft>
              <a:buSzPts val="1100"/>
              <a:buChar char="-"/>
            </a:pPr>
            <a:r>
              <a:rPr lang="en"/>
              <a:t>For ktor, we’re talking 2-3 maybe 4 years max</a:t>
            </a:r>
            <a:endParaRPr/>
          </a:p>
          <a:p>
            <a:pPr indent="0" lvl="0" marL="45720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35c3f4eee1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35c3f4eee1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as i said before, We’re going to have a little demonstration of </a:t>
            </a:r>
            <a:r>
              <a:rPr lang="en"/>
              <a:t>how we would go about using ktor for setting up a BE system</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We’ll have an event producer, that will have 1..n instances</a:t>
            </a:r>
            <a:endParaRPr/>
          </a:p>
          <a:p>
            <a:pPr indent="-298450" lvl="0" marL="457200" rtl="0" algn="l">
              <a:spcBef>
                <a:spcPts val="0"/>
              </a:spcBef>
              <a:spcAft>
                <a:spcPts val="0"/>
              </a:spcAft>
              <a:buSzPts val="1100"/>
              <a:buChar char="-"/>
            </a:pPr>
            <a:r>
              <a:rPr lang="en"/>
              <a:t>It will publish events to kafka</a:t>
            </a:r>
            <a:endParaRPr/>
          </a:p>
          <a:p>
            <a:pPr indent="-298450" lvl="0" marL="457200" rtl="0" algn="l">
              <a:spcBef>
                <a:spcPts val="0"/>
              </a:spcBef>
              <a:spcAft>
                <a:spcPts val="0"/>
              </a:spcAft>
              <a:buSzPts val="1100"/>
              <a:buChar char="-"/>
            </a:pPr>
            <a:r>
              <a:rPr lang="en"/>
              <a:t>We’ll have a consumer that will subscribe to those events, and store them in memory, exposing an endpoint to fetch those events</a:t>
            </a:r>
            <a:endParaRPr/>
          </a:p>
          <a:p>
            <a:pPr indent="-298450" lvl="0" marL="457200" rtl="0" algn="l">
              <a:spcBef>
                <a:spcPts val="0"/>
              </a:spcBef>
              <a:spcAft>
                <a:spcPts val="0"/>
              </a:spcAft>
              <a:buSzPts val="1100"/>
              <a:buChar char="-"/>
            </a:pPr>
            <a:r>
              <a:rPr lang="en"/>
              <a:t>And finally a client that will query those events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5b73839b63_0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5b73839b63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a:t>So let’s define out producer server</a:t>
            </a:r>
            <a:endParaRPr/>
          </a:p>
          <a:p>
            <a:pPr indent="-298450" lvl="0" marL="457200" rtl="0" algn="l">
              <a:spcBef>
                <a:spcPts val="0"/>
              </a:spcBef>
              <a:spcAft>
                <a:spcPts val="0"/>
              </a:spcAft>
              <a:buSzPts val="1100"/>
              <a:buChar char="-"/>
            </a:pPr>
            <a:r>
              <a:rPr lang="en"/>
              <a:t>We start with a main function for our server, that loads an appliction module &lt;CLICK&gt;</a:t>
            </a:r>
            <a:endParaRPr/>
          </a:p>
          <a:p>
            <a:pPr indent="-298450" lvl="0" marL="457200" rtl="0" algn="l">
              <a:spcBef>
                <a:spcPts val="0"/>
              </a:spcBef>
              <a:spcAft>
                <a:spcPts val="0"/>
              </a:spcAft>
              <a:buSzPts val="1100"/>
              <a:buChar char="-"/>
            </a:pPr>
            <a:r>
              <a:rPr lang="en"/>
              <a:t>We define a function for sending an event, using the application id. for now, we’ll stub it by logging the event </a:t>
            </a:r>
            <a:r>
              <a:rPr lang="en">
                <a:solidFill>
                  <a:schemeClr val="dk1"/>
                </a:solidFill>
              </a:rPr>
              <a:t>&lt;CLICK&gt;</a:t>
            </a:r>
            <a:endParaRPr/>
          </a:p>
          <a:p>
            <a:pPr indent="-298450" lvl="0" marL="457200" rtl="0" algn="l">
              <a:spcBef>
                <a:spcPts val="0"/>
              </a:spcBef>
              <a:spcAft>
                <a:spcPts val="0"/>
              </a:spcAft>
              <a:buSzPts val="1100"/>
              <a:buChar char="-"/>
            </a:pPr>
            <a:r>
              <a:rPr lang="en"/>
              <a:t>We define a function that will launch a job to call that function every second </a:t>
            </a:r>
            <a:r>
              <a:rPr lang="en">
                <a:solidFill>
                  <a:schemeClr val="dk1"/>
                </a:solidFill>
              </a:rPr>
              <a:t>&lt;CLICK&gt;</a:t>
            </a:r>
            <a:endParaRPr/>
          </a:p>
          <a:p>
            <a:pPr indent="-298450" lvl="0" marL="457200" rtl="0" algn="l">
              <a:spcBef>
                <a:spcPts val="0"/>
              </a:spcBef>
              <a:spcAft>
                <a:spcPts val="0"/>
              </a:spcAft>
              <a:buSzPts val="1100"/>
              <a:buChar char="-"/>
            </a:pPr>
            <a:r>
              <a:rPr lang="en"/>
              <a:t>Now, how do we make it so we launch the job when we start the application? </a:t>
            </a:r>
            <a:r>
              <a:rPr lang="en">
                <a:solidFill>
                  <a:schemeClr val="dk1"/>
                </a:solidFill>
              </a:rPr>
              <a:t>&lt;CLICK&gt;</a:t>
            </a:r>
            <a:endParaRPr/>
          </a:p>
          <a:p>
            <a:pPr indent="-298450" lvl="0" marL="457200" rtl="0" algn="l">
              <a:spcBef>
                <a:spcPts val="0"/>
              </a:spcBef>
              <a:spcAft>
                <a:spcPts val="0"/>
              </a:spcAft>
              <a:buSzPts val="1100"/>
              <a:buChar char="-"/>
            </a:pPr>
            <a:r>
              <a:rPr lang="en"/>
              <a:t>Ktor gives us </a:t>
            </a:r>
            <a:r>
              <a:rPr lang="en"/>
              <a:t>access</a:t>
            </a:r>
            <a:r>
              <a:rPr lang="en"/>
              <a:t> to application events, that we can subscribe to. In this case, we want the application started event </a:t>
            </a:r>
            <a:r>
              <a:rPr lang="en">
                <a:solidFill>
                  <a:schemeClr val="dk1"/>
                </a:solidFill>
              </a:rPr>
              <a:t>&lt;CLICK&gt;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5b73839b63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5b73839b63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So we register that function on our module, and we’re good to go</a:t>
            </a:r>
            <a:endParaRPr/>
          </a:p>
          <a:p>
            <a:pPr indent="-298450" lvl="0" marL="457200" rtl="0" algn="l">
              <a:spcBef>
                <a:spcPts val="0"/>
              </a:spcBef>
              <a:spcAft>
                <a:spcPts val="0"/>
              </a:spcAft>
              <a:buSzPts val="1100"/>
              <a:buChar char="-"/>
            </a:pPr>
            <a:r>
              <a:rPr lang="en"/>
              <a:t>But what are the problems with that?</a:t>
            </a:r>
            <a:br>
              <a:rPr lang="en"/>
            </a:br>
            <a:endParaRPr/>
          </a:p>
          <a:p>
            <a:pPr indent="-298450" lvl="0" marL="457200" rtl="0" algn="l">
              <a:spcBef>
                <a:spcPts val="0"/>
              </a:spcBef>
              <a:spcAft>
                <a:spcPts val="0"/>
              </a:spcAft>
              <a:buSzPts val="1100"/>
              <a:buChar char="-"/>
            </a:pPr>
            <a:r>
              <a:t/>
            </a:r>
            <a:endParaRPr/>
          </a:p>
          <a:p>
            <a:pPr indent="-298450" lvl="0" marL="457200" rtl="0" algn="l">
              <a:spcBef>
                <a:spcPts val="0"/>
              </a:spcBef>
              <a:spcAft>
                <a:spcPts val="0"/>
              </a:spcAft>
              <a:buSzPts val="1100"/>
              <a:buChar char="-"/>
            </a:pPr>
            <a:r>
              <a:rPr lang="en"/>
              <a:t>1. 🔗 Coupling and Lack of Encapsulation</a:t>
            </a:r>
            <a:endParaRPr/>
          </a:p>
          <a:p>
            <a:pPr indent="-298450" lvl="0" marL="457200" rtl="0" algn="l">
              <a:spcBef>
                <a:spcPts val="0"/>
              </a:spcBef>
              <a:spcAft>
                <a:spcPts val="0"/>
              </a:spcAft>
              <a:buSzPts val="1100"/>
              <a:buChar char="-"/>
            </a:pPr>
            <a:r>
              <a:t/>
            </a:r>
            <a:endParaRPr/>
          </a:p>
          <a:p>
            <a:pPr indent="-298450" lvl="0" marL="457200" rtl="0" algn="l">
              <a:spcBef>
                <a:spcPts val="0"/>
              </a:spcBef>
              <a:spcAft>
                <a:spcPts val="0"/>
              </a:spcAft>
              <a:buSzPts val="1100"/>
              <a:buChar char="-"/>
            </a:pPr>
            <a:r>
              <a:rPr lang="en"/>
              <a:t>When subscribing directly to events using the monitor object:</a:t>
            </a:r>
            <a:endParaRPr/>
          </a:p>
          <a:p>
            <a:pPr indent="-298450" lvl="0" marL="457200" rtl="0" algn="l">
              <a:spcBef>
                <a:spcPts val="0"/>
              </a:spcBef>
              <a:spcAft>
                <a:spcPts val="0"/>
              </a:spcAft>
              <a:buSzPts val="1100"/>
              <a:buChar char="-"/>
            </a:pPr>
            <a:r>
              <a:rPr lang="en"/>
              <a:t>	•	The event-handling logic is tightly coupled to your application’s setup, making it hard to reuse or move between projects.</a:t>
            </a:r>
            <a:endParaRPr/>
          </a:p>
          <a:p>
            <a:pPr indent="-298450" lvl="0" marL="457200" rtl="0" algn="l">
              <a:spcBef>
                <a:spcPts val="0"/>
              </a:spcBef>
              <a:spcAft>
                <a:spcPts val="0"/>
              </a:spcAft>
              <a:buSzPts val="1100"/>
              <a:buChar char="-"/>
            </a:pPr>
            <a:r>
              <a:rPr lang="en"/>
              <a:t>	•	You end up scattering subscriptions throughout your application code, leading to maintenance headaches.</a:t>
            </a:r>
            <a:endParaRPr/>
          </a:p>
          <a:p>
            <a:pPr indent="-298450" lvl="0" marL="457200" rtl="0" algn="l">
              <a:spcBef>
                <a:spcPts val="0"/>
              </a:spcBef>
              <a:spcAft>
                <a:spcPts val="0"/>
              </a:spcAft>
              <a:buSzPts val="1100"/>
              <a:buChar char="-"/>
            </a:pPr>
            <a:r>
              <a:t/>
            </a:r>
            <a:endParaRPr/>
          </a:p>
          <a:p>
            <a:pPr indent="-298450" lvl="0" marL="457200" rtl="0" algn="l">
              <a:spcBef>
                <a:spcPts val="0"/>
              </a:spcBef>
              <a:spcAft>
                <a:spcPts val="0"/>
              </a:spcAft>
              <a:buSzPts val="1100"/>
              <a:buChar char="-"/>
            </a:pPr>
            <a:r>
              <a:rPr lang="en"/>
              <a:t>2. 🧩 Poor Modularity</a:t>
            </a:r>
            <a:endParaRPr/>
          </a:p>
          <a:p>
            <a:pPr indent="-298450" lvl="0" marL="457200" rtl="0" algn="l">
              <a:spcBef>
                <a:spcPts val="0"/>
              </a:spcBef>
              <a:spcAft>
                <a:spcPts val="0"/>
              </a:spcAft>
              <a:buSzPts val="1100"/>
              <a:buChar char="-"/>
            </a:pPr>
            <a:r>
              <a:t/>
            </a:r>
            <a:endParaRPr/>
          </a:p>
          <a:p>
            <a:pPr indent="-298450" lvl="0" marL="457200" rtl="0" algn="l">
              <a:spcBef>
                <a:spcPts val="0"/>
              </a:spcBef>
              <a:spcAft>
                <a:spcPts val="0"/>
              </a:spcAft>
              <a:buSzPts val="1100"/>
              <a:buChar char="-"/>
            </a:pPr>
            <a:r>
              <a:rPr lang="en"/>
              <a:t>Direct event subscriptions:</a:t>
            </a:r>
            <a:endParaRPr/>
          </a:p>
          <a:p>
            <a:pPr indent="-298450" lvl="0" marL="457200" rtl="0" algn="l">
              <a:spcBef>
                <a:spcPts val="0"/>
              </a:spcBef>
              <a:spcAft>
                <a:spcPts val="0"/>
              </a:spcAft>
              <a:buSzPts val="1100"/>
              <a:buChar char="-"/>
            </a:pPr>
            <a:r>
              <a:rPr lang="en"/>
              <a:t>	•	Don’t inherently group related functionality together clearly.</a:t>
            </a:r>
            <a:endParaRPr/>
          </a:p>
          <a:p>
            <a:pPr indent="-298450" lvl="0" marL="457200" rtl="0" algn="l">
              <a:spcBef>
                <a:spcPts val="0"/>
              </a:spcBef>
              <a:spcAft>
                <a:spcPts val="0"/>
              </a:spcAft>
              <a:buSzPts val="1100"/>
              <a:buChar char="-"/>
            </a:pPr>
            <a:r>
              <a:rPr lang="en"/>
              <a:t>	•	Make it challenging to understand or document how certain features or behaviors relate to your application.</a:t>
            </a:r>
            <a:endParaRPr/>
          </a:p>
          <a:p>
            <a:pPr indent="-298450" lvl="0" marL="457200" rtl="0" algn="l">
              <a:spcBef>
                <a:spcPts val="0"/>
              </a:spcBef>
              <a:spcAft>
                <a:spcPts val="0"/>
              </a:spcAft>
              <a:buSzPts val="1100"/>
              <a:buChar char="-"/>
            </a:pPr>
            <a:r>
              <a:t/>
            </a:r>
            <a:endParaRPr/>
          </a:p>
          <a:p>
            <a:pPr indent="-298450" lvl="0" marL="457200" rtl="0" algn="l">
              <a:spcBef>
                <a:spcPts val="0"/>
              </a:spcBef>
              <a:spcAft>
                <a:spcPts val="0"/>
              </a:spcAft>
              <a:buSzPts val="1100"/>
              <a:buChar char="-"/>
            </a:pPr>
            <a:r>
              <a:rPr lang="en"/>
              <a:t>3. ⚙️ No Clear Configuration Mechanism</a:t>
            </a:r>
            <a:endParaRPr/>
          </a:p>
          <a:p>
            <a:pPr indent="-298450" lvl="0" marL="457200" rtl="0" algn="l">
              <a:spcBef>
                <a:spcPts val="0"/>
              </a:spcBef>
              <a:spcAft>
                <a:spcPts val="0"/>
              </a:spcAft>
              <a:buSzPts val="1100"/>
              <a:buChar char="-"/>
            </a:pPr>
            <a:r>
              <a:t/>
            </a:r>
            <a:endParaRPr/>
          </a:p>
          <a:p>
            <a:pPr indent="-298450" lvl="0" marL="457200" rtl="0" algn="l">
              <a:spcBef>
                <a:spcPts val="0"/>
              </a:spcBef>
              <a:spcAft>
                <a:spcPts val="0"/>
              </a:spcAft>
              <a:buSzPts val="1100"/>
              <a:buChar char="-"/>
            </a:pPr>
            <a:r>
              <a:rPr lang="en"/>
              <a:t>With monitor subscriptions:</a:t>
            </a:r>
            <a:endParaRPr/>
          </a:p>
          <a:p>
            <a:pPr indent="-298450" lvl="0" marL="457200" rtl="0" algn="l">
              <a:spcBef>
                <a:spcPts val="0"/>
              </a:spcBef>
              <a:spcAft>
                <a:spcPts val="0"/>
              </a:spcAft>
              <a:buSzPts val="1100"/>
              <a:buChar char="-"/>
            </a:pPr>
            <a:r>
              <a:rPr lang="en"/>
              <a:t>	•	There’s no built-in mechanism for flexible, customizable configurations.</a:t>
            </a:r>
            <a:endParaRPr/>
          </a:p>
          <a:p>
            <a:pPr indent="-298450" lvl="0" marL="457200" rtl="0" algn="l">
              <a:spcBef>
                <a:spcPts val="0"/>
              </a:spcBef>
              <a:spcAft>
                <a:spcPts val="0"/>
              </a:spcAft>
              <a:buSzPts val="1100"/>
              <a:buChar char="-"/>
            </a:pPr>
            <a:r>
              <a:rPr lang="en"/>
              <a:t>	•	Adjustments often require changes to the subscription logic itself, causing potential duplication or complexity.</a:t>
            </a:r>
            <a:endParaRPr/>
          </a:p>
          <a:p>
            <a:pPr indent="-298450" lvl="0" marL="457200" rtl="0" algn="l">
              <a:spcBef>
                <a:spcPts val="0"/>
              </a:spcBef>
              <a:spcAft>
                <a:spcPts val="0"/>
              </a:spcAft>
              <a:buSzPts val="1100"/>
              <a:buChar char="-"/>
            </a:pPr>
            <a:r>
              <a:t/>
            </a:r>
            <a:endParaRPr/>
          </a:p>
          <a:p>
            <a:pPr indent="-298450" lvl="0" marL="457200" rtl="0" algn="l">
              <a:spcBef>
                <a:spcPts val="0"/>
              </a:spcBef>
              <a:spcAft>
                <a:spcPts val="0"/>
              </a:spcAft>
              <a:buSzPts val="1100"/>
              <a:buChar char="-"/>
            </a:pPr>
            <a:r>
              <a:rPr lang="en"/>
              <a:t>4. 📖 Less Explicit Intent and Readability</a:t>
            </a:r>
            <a:endParaRPr/>
          </a:p>
          <a:p>
            <a:pPr indent="-298450" lvl="0" marL="457200" rtl="0" algn="l">
              <a:spcBef>
                <a:spcPts val="0"/>
              </a:spcBef>
              <a:spcAft>
                <a:spcPts val="0"/>
              </a:spcAft>
              <a:buSzPts val="1100"/>
              <a:buChar char="-"/>
            </a:pPr>
            <a:r>
              <a:rPr lang="en"/>
              <a:t>	•	Direct subscriptions are less explicit, making the application’s intent unclear to new developers or external contributors.</a:t>
            </a:r>
            <a:endParaRPr/>
          </a:p>
          <a:p>
            <a:pPr indent="-298450" lvl="0" marL="457200" rtl="0" algn="l">
              <a:spcBef>
                <a:spcPts val="0"/>
              </a:spcBef>
              <a:spcAft>
                <a:spcPts val="0"/>
              </a:spcAft>
              <a:buSzPts val="1100"/>
              <a:buChar char="-"/>
            </a:pPr>
            <a:r>
              <a:rPr lang="en"/>
              <a:t>	•	Understanding which parts of the code handle events can become increasingly difficult as the application scales.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 let’s talk about how we can do the same with a ktor application plugin</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5b3890b729_2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5b3890b729_2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let’s talk about the ktor plugin API:</a:t>
            </a:r>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plugin interface has two sub types: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BaseApplication Plugin</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BaseRouteScopedPlugin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plugin interface has three type parameters: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TPlugin which can be any type defined by the developer, should they wish to so, in which case, they will implement the BaseApplication/RouteScopedPlugin, however that is the pre Ktor v2, way of doing things, and now in most cases,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Pipeline same as above</a:t>
            </a:r>
            <a:endParaRPr>
              <a:solidFill>
                <a:schemeClr val="dk1"/>
              </a:solidFill>
            </a:endParaRPr>
          </a:p>
          <a:p>
            <a:pPr indent="0" lvl="0" marL="45720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But the simplified API way of doing things is to use the simplified interfaces: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ApplicationPlugin</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RouteScopedPlugin</a:t>
            </a:r>
            <a:endParaRPr>
              <a:solidFill>
                <a:schemeClr val="dk1"/>
              </a:solidFill>
            </a:endParaRPr>
          </a:p>
          <a:p>
            <a:pPr indent="0" lvl="0" marL="457200" rtl="0" algn="l">
              <a:spcBef>
                <a:spcPts val="0"/>
              </a:spcBef>
              <a:spcAft>
                <a:spcPts val="0"/>
              </a:spcAft>
              <a:buNone/>
            </a:pPr>
            <a:r>
              <a:t/>
            </a:r>
            <a:endParaRPr/>
          </a:p>
          <a:p>
            <a:pPr indent="0" lvl="0" marL="457200" rtl="0" algn="l">
              <a:spcBef>
                <a:spcPts val="0"/>
              </a:spcBef>
              <a:spcAft>
                <a:spcPts val="0"/>
              </a:spcAft>
              <a:buNone/>
            </a:pPr>
            <a:r>
              <a:rPr lang="en"/>
              <a:t>So the developer only needs to create a configuration class (or even do without one)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5b73839b63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5b73839b63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Ktor gives us functions for creating plugins, either application plugins, or route scoped plugins &lt;&gt;</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In this case we create an application plugin &lt;&gt;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function accepts a plugin name, that would be used as it’s key, and an init block, operating oin the plugin builder with a Unit type param &lt;&gt;</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So we create a plugin that does the same as our function from before, where we monitor the applicaiton started event, and lunch the event job &lt;&gt;</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35b73839b63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35b73839b63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As shown before, the plugin interface has an install function. The wider plugin API gives us extension functions for the relevant pipelines that instll the plugin to it &lt;&gt;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 here we call application.install( plugin) &lt;&gt;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5b73839b63_0_3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5b73839b63_0_3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And we put that function in our module &lt;&gt;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Ok, so, not very impressive now is it?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But notice we hard coded the frequency of our event emission.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We should probably do better then that right? &lt;&gt;</a:t>
            </a: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5b73839b63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5b73839b63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So now</a:t>
            </a:r>
            <a:r>
              <a:rPr lang="en">
                <a:solidFill>
                  <a:schemeClr val="dk1"/>
                </a:solidFill>
              </a:rPr>
              <a:t> we create an application plugin using the variation of the function that accepts a configuration initializer</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We define a configuration class for our plugins, which can be `out Any`. &lt;&gt;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It’s best practice to use vars for the configuration classes, and depending on the use case, also provide default values, as this would have an effect on how installing them looks like &lt;&gt;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5b9974d80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5b9974d80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And now when we install the plugin we can configure it in the configure block of our install function.</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5b9974d803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5b9974d803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And it’s even better if we take that from out </a:t>
            </a:r>
            <a:r>
              <a:rPr lang="en">
                <a:solidFill>
                  <a:schemeClr val="dk1"/>
                </a:solidFill>
              </a:rPr>
              <a:t>application</a:t>
            </a:r>
            <a:r>
              <a:rPr lang="en">
                <a:solidFill>
                  <a:schemeClr val="dk1"/>
                </a:solidFill>
              </a:rPr>
              <a:t> configuration</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5b73839b63_0_3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5b73839b63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now our application looks like this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Ok, better, but to be honest, we could have done all of that without a plugin right? We could have gotten the frequency from the application config in our previous approach, not much has changed.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But, this becomes much more important when we consider scale, encapsulation, intent communication, and more.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Let’s see then how we can use plugins to further support out system</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5c3f4eee1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35c3f4eee1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as of now, we are not doing anything when we send events, we just log them. As stated in out system diagram, we want to publish our events to kafka. So let’s use a nifty little plugin, by </a:t>
            </a:r>
            <a:r>
              <a:rPr lang="en"/>
              <a:t>your</a:t>
            </a:r>
            <a:r>
              <a:rPr lang="en"/>
              <a:t> truly, that helps us in doing that</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We create a function for configuring kafka</a:t>
            </a:r>
            <a:endParaRPr/>
          </a:p>
          <a:p>
            <a:pPr indent="-298450" lvl="0" marL="457200" rtl="0" algn="l">
              <a:spcBef>
                <a:spcPts val="0"/>
              </a:spcBef>
              <a:spcAft>
                <a:spcPts val="0"/>
              </a:spcAft>
              <a:buSzPts val="1100"/>
              <a:buChar char="-"/>
            </a:pPr>
            <a:r>
              <a:rPr lang="en"/>
              <a:t>That installs the plugin, and configures it according to our needs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5b9974d803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5b9974d803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And in our consumer application, create a function to store the events &lt;&gt;</a:t>
            </a:r>
            <a:endParaRPr/>
          </a:p>
          <a:p>
            <a:pPr indent="-298450" lvl="0" marL="457200" rtl="0" algn="l">
              <a:spcBef>
                <a:spcPts val="0"/>
              </a:spcBef>
              <a:spcAft>
                <a:spcPts val="0"/>
              </a:spcAft>
              <a:buSzPts val="1100"/>
              <a:buChar char="-"/>
            </a:pPr>
            <a:r>
              <a:rPr lang="en">
                <a:solidFill>
                  <a:schemeClr val="dk1"/>
                </a:solidFill>
              </a:rPr>
              <a:t>we also install kafka, anb setup the event consumption to call that function &lt;&gt;...</a:t>
            </a:r>
            <a:endParaRPr>
              <a:solidFill>
                <a:schemeClr val="dk1"/>
              </a:solidFill>
            </a:endParaRPr>
          </a:p>
          <a:p>
            <a:pPr indent="0" lvl="0" marL="0" rtl="0" algn="l">
              <a:spcBef>
                <a:spcPts val="0"/>
              </a:spcBef>
              <a:spcAft>
                <a:spcPts val="0"/>
              </a:spcAft>
              <a:buNone/>
            </a:pPr>
            <a:r>
              <a:t/>
            </a:r>
            <a:endParaRPr>
              <a:solidFill>
                <a:schemeClr val="dk1"/>
              </a:solidFill>
            </a:endParaRPr>
          </a:p>
          <a:p>
            <a:pPr indent="-298450" lvl="0" marL="457200" rtl="0" algn="l">
              <a:spcBef>
                <a:spcPts val="0"/>
              </a:spcBef>
              <a:spcAft>
                <a:spcPts val="0"/>
              </a:spcAft>
              <a:buClr>
                <a:schemeClr val="dk1"/>
              </a:buClr>
              <a:buSzPts val="1100"/>
              <a:buChar char="-"/>
            </a:pPr>
            <a:r>
              <a:rPr b="1" lang="en">
                <a:solidFill>
                  <a:schemeClr val="dk1"/>
                </a:solidFill>
              </a:rPr>
              <a:t>Ok, but as we saw in our system diagram, we’re going to have multiple instances of our producer, and we only want to emit one event at the scheduled time. </a:t>
            </a:r>
            <a:endParaRPr b="1">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5c3f4eee1c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5c3f4eee1c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Luckily we also have a plugin for that:</a:t>
            </a:r>
            <a:endParaRPr>
              <a:solidFill>
                <a:schemeClr val="dk1"/>
              </a:solidFill>
            </a:endParaRPr>
          </a:p>
          <a:p>
            <a:pPr indent="0" lvl="0" marL="0" rtl="0" algn="l">
              <a:spcBef>
                <a:spcPts val="0"/>
              </a:spcBef>
              <a:spcAft>
                <a:spcPts val="0"/>
              </a:spcAft>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Again, following the same pattern, We create an extension function on the application &lt;&gt;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Here we install the task scheduling plugin. This plugin offers three different flavours of lock management. We’ll use the redis manager &lt;click until config&gt;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And configure it accordingly &lt;click up to next block&gt;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And now we’ll define a task, that uses that manager.</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We give it a name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We define the task itself</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And a schedule, using under the hood, the lovely Kron library and DSL</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Ok so now we have multiple producers, coordinating tasks between them, and a consumer that saves the events &lt;&gt;</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5b9974d803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5b9974d803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solidFill>
                  <a:schemeClr val="dk1"/>
                </a:solidFill>
              </a:rPr>
              <a:t>The consumer also exposes a get endpoint for getting the events. But what if we want to handle load on our consumer, and maybe define certain quotas for clients based on some criteria?</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5b9974d803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5b9974d803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We’ll define an extension function on Route &lt;&gt;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And install the rate limiting plugin, which is a route scoped plugin, onto that route &lt;&gt;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And define a rate limiter &lt;&gt;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We’ll use a token bucket &lt;&gt;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And define it’s capacity &lt;&gt;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And rate &lt;&gt;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5b9974d803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5b9974d803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And now we’ll apply that rate limiter to our route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5b9974d803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5b9974d803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the last piece of our system is the client that fetches </a:t>
            </a:r>
            <a:r>
              <a:rPr lang="en"/>
              <a:t>the stored events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Here we have it as part of a main function, where it makes a get request every second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this case we know that we are going to either get rate limited, or maybe we encounter any other issues, as the server may be down, or who knows.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want to make this client resilient to any such issues, and we’ll do that by using the circuit breaker pattern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5b9974d803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5b9974d803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We’ll define an extension function on the client configuration &lt;&gt;</a:t>
            </a:r>
            <a:endParaRPr/>
          </a:p>
          <a:p>
            <a:pPr indent="-298450" lvl="0" marL="457200" rtl="0" algn="l">
              <a:spcBef>
                <a:spcPts val="0"/>
              </a:spcBef>
              <a:spcAft>
                <a:spcPts val="0"/>
              </a:spcAft>
              <a:buSzPts val="1100"/>
              <a:buChar char="-"/>
            </a:pPr>
            <a:r>
              <a:rPr lang="en"/>
              <a:t>We’ll install the CircuitBreaking plugin which is a Client Plugin (we are now in the client plugin API which is separate to the server plugin API we looked at before) &lt;&gt;</a:t>
            </a:r>
            <a:endParaRPr/>
          </a:p>
          <a:p>
            <a:pPr indent="-298450" lvl="0" marL="457200" rtl="0" algn="l">
              <a:spcBef>
                <a:spcPts val="0"/>
              </a:spcBef>
              <a:spcAft>
                <a:spcPts val="0"/>
              </a:spcAft>
              <a:buSzPts val="1100"/>
              <a:buChar char="-"/>
            </a:pPr>
            <a:r>
              <a:rPr lang="en"/>
              <a:t>We can define global behaviour &lt;click until end of block&gt;</a:t>
            </a:r>
            <a:endParaRPr/>
          </a:p>
          <a:p>
            <a:pPr indent="-298450" lvl="0" marL="457200" rtl="0" algn="l">
              <a:spcBef>
                <a:spcPts val="0"/>
              </a:spcBef>
              <a:spcAft>
                <a:spcPts val="0"/>
              </a:spcAft>
              <a:buSzPts val="1100"/>
              <a:buChar char="-"/>
            </a:pPr>
            <a:r>
              <a:rPr lang="en"/>
              <a:t>And also any specific behaviour, giving it a name  </a:t>
            </a:r>
            <a:r>
              <a:rPr lang="en">
                <a:solidFill>
                  <a:schemeClr val="dk1"/>
                </a:solidFill>
              </a:rPr>
              <a:t>&lt;click until end of block&gt;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5c4ec93ce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5c4ec93ce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And now we apply this to out client configuration</a:t>
            </a:r>
            <a:endParaRPr/>
          </a:p>
          <a:p>
            <a:pPr indent="-298450" lvl="0" marL="457200" rtl="0" algn="l">
              <a:spcBef>
                <a:spcPts val="0"/>
              </a:spcBef>
              <a:spcAft>
                <a:spcPts val="0"/>
              </a:spcAft>
              <a:buSzPts val="1100"/>
              <a:buChar char="-"/>
            </a:pPr>
            <a:r>
              <a:rPr lang="en"/>
              <a:t>And replace the normal request function with the provided requestWithCircuitBreaker function, optionally </a:t>
            </a:r>
            <a:r>
              <a:rPr lang="en"/>
              <a:t>specifying</a:t>
            </a:r>
            <a:r>
              <a:rPr lang="en"/>
              <a:t> the specific “strict” behavour we defined before</a:t>
            </a:r>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5b9974d803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5b9974d803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5c4ec93ce3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5c4ec93ce3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5c4ec93ce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5c4ec93ce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5c4ec93ce3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5c4ec93ce3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5cdb4ea2f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5cdb4ea2f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Hello everyone. My name is Ido Flax, i’m a backend engineer and open source entrepreneur. I’m the developer of the extra ktor plugins library</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In this talk we are going to talk about using ktor for server side development</a:t>
            </a:r>
            <a:endParaRPr>
              <a:solidFill>
                <a:schemeClr val="dk1"/>
              </a:solidFill>
            </a:endParaRPr>
          </a:p>
          <a:p>
            <a:pPr indent="0" lvl="0" marL="0" rtl="0" algn="l">
              <a:spcBef>
                <a:spcPts val="0"/>
              </a:spcBef>
              <a:spcAft>
                <a:spcPts val="0"/>
              </a:spcAft>
              <a:buNone/>
            </a:pPr>
            <a:r>
              <a:rPr lang="en">
                <a:solidFill>
                  <a:schemeClr val="dk1"/>
                </a:solidFill>
              </a:rPr>
              <a:t>We are going to discuss what are the advantages and disadvantages of adopting it</a:t>
            </a:r>
            <a:endParaRPr>
              <a:solidFill>
                <a:schemeClr val="dk1"/>
              </a:solidFill>
            </a:endParaRPr>
          </a:p>
          <a:p>
            <a:pPr indent="0" lvl="0" marL="0" rtl="0" algn="l">
              <a:spcBef>
                <a:spcPts val="0"/>
              </a:spcBef>
              <a:spcAft>
                <a:spcPts val="0"/>
              </a:spcAft>
              <a:buNone/>
            </a:pPr>
            <a:r>
              <a:rPr lang="en">
                <a:solidFill>
                  <a:schemeClr val="dk1"/>
                </a:solidFill>
              </a:rPr>
              <a:t>We are going show how we can achieve with it the same capabilities that we expect from a BE server framework</a:t>
            </a:r>
            <a:endParaRPr>
              <a:solidFill>
                <a:schemeClr val="dk1"/>
              </a:solidFill>
            </a:endParaRPr>
          </a:p>
          <a:p>
            <a:pPr indent="0" lvl="0" marL="0" rtl="0" algn="l">
              <a:spcBef>
                <a:spcPts val="0"/>
              </a:spcBef>
              <a:spcAft>
                <a:spcPts val="0"/>
              </a:spcAft>
              <a:buNone/>
            </a:pPr>
            <a:r>
              <a:rPr lang="en">
                <a:solidFill>
                  <a:schemeClr val="dk1"/>
                </a:solidFill>
              </a:rPr>
              <a:t>We are going to set up an example system and utilize existing plugins for BE development</a:t>
            </a:r>
            <a:endParaRPr>
              <a:solidFill>
                <a:schemeClr val="dk1"/>
              </a:solidFill>
            </a:endParaRPr>
          </a:p>
          <a:p>
            <a:pPr indent="0" lvl="0" marL="0" rtl="0" algn="l">
              <a:spcBef>
                <a:spcPts val="0"/>
              </a:spcBef>
              <a:spcAft>
                <a:spcPts val="0"/>
              </a:spcAft>
              <a:buNone/>
            </a:pPr>
            <a:r>
              <a:rPr lang="en">
                <a:solidFill>
                  <a:schemeClr val="dk1"/>
                </a:solidFill>
              </a:rPr>
              <a:t>And we will learn how we can easily do it ourselves (and should :)</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1195ef8683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1195ef8683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Texts here are formatted with the Inter font family</a:t>
            </a:r>
            <a:br>
              <a:rPr lang="en">
                <a:solidFill>
                  <a:schemeClr val="dk1"/>
                </a:solidFill>
              </a:rPr>
            </a:br>
            <a:r>
              <a:rPr lang="en" u="sng">
                <a:solidFill>
                  <a:schemeClr val="hlink"/>
                </a:solidFill>
                <a:hlinkClick r:id="rId2"/>
              </a:rPr>
              <a:t>https://fonts.google.com/specimen/Inter</a:t>
            </a:r>
            <a:r>
              <a:rPr lang="en">
                <a:solidFill>
                  <a:schemeClr val="dk1"/>
                </a:solidFill>
              </a:rPr>
              <a:t>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 Id="rId4" Type="http://schemas.openxmlformats.org/officeDocument/2006/relationships/image" Target="../media/image1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768900" y="768368"/>
            <a:ext cx="4717795" cy="493650"/>
          </a:xfrm>
          <a:prstGeom prst="rect">
            <a:avLst/>
          </a:prstGeom>
          <a:noFill/>
          <a:ln>
            <a:noFill/>
          </a:ln>
        </p:spPr>
      </p:pic>
      <p:pic>
        <p:nvPicPr>
          <p:cNvPr id="11" name="Google Shape;11;p2"/>
          <p:cNvPicPr preferRelativeResize="0"/>
          <p:nvPr/>
        </p:nvPicPr>
        <p:blipFill>
          <a:blip r:embed="rId3">
            <a:alphaModFix/>
          </a:blip>
          <a:stretch>
            <a:fillRect/>
          </a:stretch>
        </p:blipFill>
        <p:spPr>
          <a:xfrm>
            <a:off x="7725616" y="554450"/>
            <a:ext cx="10117601" cy="9128075"/>
          </a:xfrm>
          <a:prstGeom prst="rect">
            <a:avLst/>
          </a:prstGeom>
          <a:noFill/>
          <a:ln>
            <a:noFill/>
          </a:ln>
        </p:spPr>
      </p:pic>
      <p:pic>
        <p:nvPicPr>
          <p:cNvPr id="12" name="Google Shape;12;p2"/>
          <p:cNvPicPr preferRelativeResize="0"/>
          <p:nvPr/>
        </p:nvPicPr>
        <p:blipFill rotWithShape="1">
          <a:blip r:embed="rId4">
            <a:alphaModFix/>
          </a:blip>
          <a:srcRect b="0" l="0" r="-18623" t="0"/>
          <a:stretch/>
        </p:blipFill>
        <p:spPr>
          <a:xfrm rot="-1213576">
            <a:off x="12988575" y="7839850"/>
            <a:ext cx="8276224" cy="2700151"/>
          </a:xfrm>
          <a:prstGeom prst="rect">
            <a:avLst/>
          </a:prstGeom>
          <a:noFill/>
          <a:ln>
            <a:noFill/>
          </a:ln>
        </p:spPr>
      </p:pic>
    </p:spTree>
  </p:cSld>
  <p:clrMapOvr>
    <a:masterClrMapping/>
  </p:clrMapOvr>
  <p:extLst>
    <p:ext uri="{DCECCB84-F9BA-43D5-87BE-67443E8EF086}">
      <p15:sldGuideLst>
        <p15:guide id="1" orient="horz" pos="288">
          <p15:clr>
            <a:srgbClr val="FA7B17"/>
          </p15:clr>
        </p15:guide>
        <p15:guide id="2" pos="288">
          <p15:clr>
            <a:srgbClr val="FA7B17"/>
          </p15:clr>
        </p15:guide>
        <p15:guide id="3" pos="11232">
          <p15:clr>
            <a:srgbClr val="FA7B17"/>
          </p15:clr>
        </p15:guide>
        <p15:guide id="4" orient="horz" pos="6192">
          <p15:clr>
            <a:srgbClr val="FA7B17"/>
          </p15:clr>
        </p15:guide>
        <p15:guide id="5" pos="6480">
          <p15:clr>
            <a:srgbClr val="FA7B17"/>
          </p15:clr>
        </p15:guide>
        <p15:guide id="6" pos="6192">
          <p15:clr>
            <a:srgbClr val="FA7B17"/>
          </p15:clr>
        </p15:guide>
        <p15:guide id="7" pos="6768">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13" name="Shape 13"/>
        <p:cNvGrpSpPr/>
        <p:nvPr/>
      </p:nvGrpSpPr>
      <p:grpSpPr>
        <a:xfrm>
          <a:off x="0" y="0"/>
          <a:ext cx="0" cy="0"/>
          <a:chOff x="0" y="0"/>
          <a:chExt cx="0" cy="0"/>
        </a:xfrm>
      </p:grpSpPr>
      <p:pic>
        <p:nvPicPr>
          <p:cNvPr id="14" name="Google Shape;14;p3"/>
          <p:cNvPicPr preferRelativeResize="0"/>
          <p:nvPr/>
        </p:nvPicPr>
        <p:blipFill rotWithShape="1">
          <a:blip r:embed="rId2">
            <a:alphaModFix/>
          </a:blip>
          <a:srcRect b="0" l="0" r="0" t="25738"/>
          <a:stretch/>
        </p:blipFill>
        <p:spPr>
          <a:xfrm>
            <a:off x="9128450" y="-3"/>
            <a:ext cx="8834549" cy="9759424"/>
          </a:xfrm>
          <a:prstGeom prst="rect">
            <a:avLst/>
          </a:prstGeom>
          <a:noFill/>
          <a:ln>
            <a:noFill/>
          </a:ln>
        </p:spPr>
      </p:pic>
    </p:spTree>
  </p:cSld>
  <p:clrMapOvr>
    <a:masterClrMapping/>
  </p:clrMapOvr>
  <p:extLst>
    <p:ext uri="{DCECCB84-F9BA-43D5-87BE-67443E8EF086}">
      <p15:sldGuideLst>
        <p15:guide id="1" orient="horz" pos="288">
          <p15:clr>
            <a:srgbClr val="FA7B17"/>
          </p15:clr>
        </p15:guide>
        <p15:guide id="2" pos="288">
          <p15:clr>
            <a:srgbClr val="FA7B17"/>
          </p15:clr>
        </p15:guide>
        <p15:guide id="3" pos="11232">
          <p15:clr>
            <a:srgbClr val="FA7B17"/>
          </p15:clr>
        </p15:guide>
        <p15:guide id="4" orient="horz" pos="6192">
          <p15:clr>
            <a:srgbClr val="FA7B17"/>
          </p15:clr>
        </p15:guide>
        <p15:guide id="5" pos="6480">
          <p15:clr>
            <a:srgbClr val="FA7B17"/>
          </p15:clr>
        </p15:guide>
        <p15:guide id="6" pos="6192">
          <p15:clr>
            <a:srgbClr val="FA7B17"/>
          </p15:clr>
        </p15:guide>
        <p15:guide id="7" pos="6768">
          <p15:clr>
            <a:srgbClr val="FA7B17"/>
          </p15:clr>
        </p15:guide>
      </p15:sldGuideLst>
    </p:ext>
  </p:extLs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pic>
        <p:nvPicPr>
          <p:cNvPr id="16" name="Google Shape;16;p4"/>
          <p:cNvPicPr preferRelativeResize="0"/>
          <p:nvPr/>
        </p:nvPicPr>
        <p:blipFill rotWithShape="1">
          <a:blip r:embed="rId2">
            <a:alphaModFix/>
          </a:blip>
          <a:srcRect b="0" l="0" r="0" t="25705"/>
          <a:stretch/>
        </p:blipFill>
        <p:spPr>
          <a:xfrm>
            <a:off x="9129350" y="0"/>
            <a:ext cx="8834549" cy="976435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17" name="Shape 17"/>
        <p:cNvGrpSpPr/>
        <p:nvPr/>
      </p:nvGrpSpPr>
      <p:grpSpPr>
        <a:xfrm>
          <a:off x="0" y="0"/>
          <a:ext cx="0" cy="0"/>
          <a:chOff x="0" y="0"/>
          <a:chExt cx="0" cy="0"/>
        </a:xfrm>
      </p:grpSpPr>
      <p:pic>
        <p:nvPicPr>
          <p:cNvPr id="18" name="Google Shape;18;p5"/>
          <p:cNvPicPr preferRelativeResize="0"/>
          <p:nvPr/>
        </p:nvPicPr>
        <p:blipFill>
          <a:blip r:embed="rId2">
            <a:alphaModFix/>
          </a:blip>
          <a:stretch>
            <a:fillRect/>
          </a:stretch>
        </p:blipFill>
        <p:spPr>
          <a:xfrm>
            <a:off x="0" y="0"/>
            <a:ext cx="18288000" cy="10287006"/>
          </a:xfrm>
          <a:prstGeom prst="rect">
            <a:avLst/>
          </a:prstGeom>
          <a:noFill/>
          <a:ln>
            <a:noFill/>
          </a:ln>
        </p:spPr>
      </p:pic>
      <p:pic>
        <p:nvPicPr>
          <p:cNvPr id="19" name="Google Shape;19;p5"/>
          <p:cNvPicPr preferRelativeResize="0"/>
          <p:nvPr/>
        </p:nvPicPr>
        <p:blipFill>
          <a:blip r:embed="rId3">
            <a:alphaModFix/>
          </a:blip>
          <a:stretch>
            <a:fillRect/>
          </a:stretch>
        </p:blipFill>
        <p:spPr>
          <a:xfrm>
            <a:off x="768900" y="768900"/>
            <a:ext cx="4717799" cy="493640"/>
          </a:xfrm>
          <a:prstGeom prst="rect">
            <a:avLst/>
          </a:prstGeom>
          <a:noFill/>
          <a:ln>
            <a:noFill/>
          </a:ln>
        </p:spPr>
      </p:pic>
    </p:spTree>
  </p:cSld>
  <p:clrMapOvr>
    <a:masterClrMapping/>
  </p:clrMapOvr>
  <p:extLst>
    <p:ext uri="{DCECCB84-F9BA-43D5-87BE-67443E8EF086}">
      <p15:sldGuideLst>
        <p15:guide id="1" orient="horz" pos="5996">
          <p15:clr>
            <a:srgbClr val="E46962"/>
          </p15:clr>
        </p15:guide>
        <p15:guide id="2" pos="484">
          <p15:clr>
            <a:srgbClr val="E46962"/>
          </p15:clr>
        </p15:guide>
        <p15:guide id="3" pos="11036">
          <p15:clr>
            <a:srgbClr val="E46962"/>
          </p15:clr>
        </p15:guide>
        <p15:guide id="4" orient="horz" pos="48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23400" y="890050"/>
            <a:ext cx="17041200" cy="1145400"/>
          </a:xfrm>
          <a:prstGeom prst="rect">
            <a:avLst/>
          </a:prstGeom>
          <a:noFill/>
          <a:ln>
            <a:noFill/>
          </a:ln>
        </p:spPr>
        <p:txBody>
          <a:bodyPr anchorCtr="0" anchor="t" bIns="182850" lIns="182850" spcFirstLastPara="1" rIns="182850" wrap="square" tIns="182850">
            <a:normAutofit/>
          </a:bodyPr>
          <a:lstStyle>
            <a:lvl1pPr lvl="0">
              <a:spcBef>
                <a:spcPts val="0"/>
              </a:spcBef>
              <a:spcAft>
                <a:spcPts val="0"/>
              </a:spcAft>
              <a:buClr>
                <a:schemeClr val="dk1"/>
              </a:buClr>
              <a:buSzPts val="5600"/>
              <a:buFont typeface="Inter SemiBold"/>
              <a:buNone/>
              <a:defRPr sz="56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5600"/>
              <a:buFont typeface="Inter SemiBold"/>
              <a:buNone/>
              <a:defRPr sz="56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5600"/>
              <a:buFont typeface="Inter SemiBold"/>
              <a:buNone/>
              <a:defRPr sz="56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5600"/>
              <a:buFont typeface="Inter SemiBold"/>
              <a:buNone/>
              <a:defRPr sz="56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5600"/>
              <a:buFont typeface="Inter SemiBold"/>
              <a:buNone/>
              <a:defRPr sz="56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5600"/>
              <a:buFont typeface="Inter SemiBold"/>
              <a:buNone/>
              <a:defRPr sz="56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5600"/>
              <a:buFont typeface="Inter SemiBold"/>
              <a:buNone/>
              <a:defRPr sz="56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5600"/>
              <a:buFont typeface="Inter SemiBold"/>
              <a:buNone/>
              <a:defRPr sz="56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5600"/>
              <a:buFont typeface="Inter SemiBold"/>
              <a:buNone/>
              <a:defRPr sz="5600">
                <a:solidFill>
                  <a:schemeClr val="dk1"/>
                </a:solidFill>
                <a:latin typeface="Inter SemiBold"/>
                <a:ea typeface="Inter SemiBold"/>
                <a:cs typeface="Inter SemiBold"/>
                <a:sym typeface="Inter SemiBold"/>
              </a:defRPr>
            </a:lvl9pPr>
          </a:lstStyle>
          <a:p/>
        </p:txBody>
      </p:sp>
      <p:sp>
        <p:nvSpPr>
          <p:cNvPr id="7" name="Google Shape;7;p1"/>
          <p:cNvSpPr txBox="1"/>
          <p:nvPr>
            <p:ph idx="1" type="body"/>
          </p:nvPr>
        </p:nvSpPr>
        <p:spPr>
          <a:xfrm>
            <a:off x="623400" y="2304950"/>
            <a:ext cx="17041200" cy="6832800"/>
          </a:xfrm>
          <a:prstGeom prst="rect">
            <a:avLst/>
          </a:prstGeom>
          <a:noFill/>
          <a:ln>
            <a:noFill/>
          </a:ln>
        </p:spPr>
        <p:txBody>
          <a:bodyPr anchorCtr="0" anchor="t" bIns="182850" lIns="182850" spcFirstLastPara="1" rIns="182850" wrap="square" tIns="182850">
            <a:normAutofit/>
          </a:bodyPr>
          <a:lstStyle>
            <a:lvl1pPr indent="-457200" lvl="0" marL="457200">
              <a:lnSpc>
                <a:spcPct val="115000"/>
              </a:lnSpc>
              <a:spcBef>
                <a:spcPts val="0"/>
              </a:spcBef>
              <a:spcAft>
                <a:spcPts val="0"/>
              </a:spcAft>
              <a:buClr>
                <a:schemeClr val="dk1"/>
              </a:buClr>
              <a:buSzPts val="3600"/>
              <a:buFont typeface="Inter"/>
              <a:buChar char="●"/>
              <a:defRPr sz="3600">
                <a:solidFill>
                  <a:schemeClr val="dk1"/>
                </a:solidFill>
                <a:latin typeface="Inter"/>
                <a:ea typeface="Inter"/>
                <a:cs typeface="Inter"/>
                <a:sym typeface="Inter"/>
              </a:defRPr>
            </a:lvl1pPr>
            <a:lvl2pPr indent="-406400" lvl="1" marL="914400">
              <a:lnSpc>
                <a:spcPct val="115000"/>
              </a:lnSpc>
              <a:spcBef>
                <a:spcPts val="0"/>
              </a:spcBef>
              <a:spcAft>
                <a:spcPts val="0"/>
              </a:spcAft>
              <a:buClr>
                <a:schemeClr val="dk1"/>
              </a:buClr>
              <a:buSzPts val="2800"/>
              <a:buFont typeface="Inter"/>
              <a:buChar char="○"/>
              <a:defRPr sz="2800">
                <a:solidFill>
                  <a:schemeClr val="dk1"/>
                </a:solidFill>
                <a:latin typeface="Inter"/>
                <a:ea typeface="Inter"/>
                <a:cs typeface="Inter"/>
                <a:sym typeface="Inter"/>
              </a:defRPr>
            </a:lvl2pPr>
            <a:lvl3pPr indent="-406400" lvl="2" marL="1371600">
              <a:lnSpc>
                <a:spcPct val="115000"/>
              </a:lnSpc>
              <a:spcBef>
                <a:spcPts val="0"/>
              </a:spcBef>
              <a:spcAft>
                <a:spcPts val="0"/>
              </a:spcAft>
              <a:buClr>
                <a:schemeClr val="dk1"/>
              </a:buClr>
              <a:buSzPts val="2800"/>
              <a:buFont typeface="Inter"/>
              <a:buChar char="■"/>
              <a:defRPr sz="2800">
                <a:solidFill>
                  <a:schemeClr val="dk1"/>
                </a:solidFill>
                <a:latin typeface="Inter"/>
                <a:ea typeface="Inter"/>
                <a:cs typeface="Inter"/>
                <a:sym typeface="Inter"/>
              </a:defRPr>
            </a:lvl3pPr>
            <a:lvl4pPr indent="-406400" lvl="3" marL="1828800">
              <a:lnSpc>
                <a:spcPct val="115000"/>
              </a:lnSpc>
              <a:spcBef>
                <a:spcPts val="0"/>
              </a:spcBef>
              <a:spcAft>
                <a:spcPts val="0"/>
              </a:spcAft>
              <a:buClr>
                <a:schemeClr val="dk1"/>
              </a:buClr>
              <a:buSzPts val="2800"/>
              <a:buFont typeface="Inter"/>
              <a:buChar char="●"/>
              <a:defRPr sz="2800">
                <a:solidFill>
                  <a:schemeClr val="dk1"/>
                </a:solidFill>
                <a:latin typeface="Inter"/>
                <a:ea typeface="Inter"/>
                <a:cs typeface="Inter"/>
                <a:sym typeface="Inter"/>
              </a:defRPr>
            </a:lvl4pPr>
            <a:lvl5pPr indent="-406400" lvl="4" marL="2286000">
              <a:lnSpc>
                <a:spcPct val="115000"/>
              </a:lnSpc>
              <a:spcBef>
                <a:spcPts val="0"/>
              </a:spcBef>
              <a:spcAft>
                <a:spcPts val="0"/>
              </a:spcAft>
              <a:buClr>
                <a:schemeClr val="dk1"/>
              </a:buClr>
              <a:buSzPts val="2800"/>
              <a:buFont typeface="Inter"/>
              <a:buChar char="○"/>
              <a:defRPr sz="2800">
                <a:solidFill>
                  <a:schemeClr val="dk1"/>
                </a:solidFill>
                <a:latin typeface="Inter"/>
                <a:ea typeface="Inter"/>
                <a:cs typeface="Inter"/>
                <a:sym typeface="Inter"/>
              </a:defRPr>
            </a:lvl5pPr>
            <a:lvl6pPr indent="-406400" lvl="5" marL="2743200">
              <a:lnSpc>
                <a:spcPct val="115000"/>
              </a:lnSpc>
              <a:spcBef>
                <a:spcPts val="0"/>
              </a:spcBef>
              <a:spcAft>
                <a:spcPts val="0"/>
              </a:spcAft>
              <a:buClr>
                <a:schemeClr val="dk1"/>
              </a:buClr>
              <a:buSzPts val="2800"/>
              <a:buFont typeface="Inter"/>
              <a:buChar char="■"/>
              <a:defRPr sz="2800">
                <a:solidFill>
                  <a:schemeClr val="dk1"/>
                </a:solidFill>
                <a:latin typeface="Inter"/>
                <a:ea typeface="Inter"/>
                <a:cs typeface="Inter"/>
                <a:sym typeface="Inter"/>
              </a:defRPr>
            </a:lvl6pPr>
            <a:lvl7pPr indent="-406400" lvl="6" marL="3200400">
              <a:lnSpc>
                <a:spcPct val="115000"/>
              </a:lnSpc>
              <a:spcBef>
                <a:spcPts val="0"/>
              </a:spcBef>
              <a:spcAft>
                <a:spcPts val="0"/>
              </a:spcAft>
              <a:buClr>
                <a:schemeClr val="dk1"/>
              </a:buClr>
              <a:buSzPts val="2800"/>
              <a:buFont typeface="Inter"/>
              <a:buChar char="●"/>
              <a:defRPr sz="2800">
                <a:solidFill>
                  <a:schemeClr val="dk1"/>
                </a:solidFill>
                <a:latin typeface="Inter"/>
                <a:ea typeface="Inter"/>
                <a:cs typeface="Inter"/>
                <a:sym typeface="Inter"/>
              </a:defRPr>
            </a:lvl7pPr>
            <a:lvl8pPr indent="-406400" lvl="7" marL="3657600">
              <a:lnSpc>
                <a:spcPct val="115000"/>
              </a:lnSpc>
              <a:spcBef>
                <a:spcPts val="0"/>
              </a:spcBef>
              <a:spcAft>
                <a:spcPts val="0"/>
              </a:spcAft>
              <a:buClr>
                <a:schemeClr val="dk1"/>
              </a:buClr>
              <a:buSzPts val="2800"/>
              <a:buFont typeface="Inter"/>
              <a:buChar char="○"/>
              <a:defRPr sz="2800">
                <a:solidFill>
                  <a:schemeClr val="dk1"/>
                </a:solidFill>
                <a:latin typeface="Inter"/>
                <a:ea typeface="Inter"/>
                <a:cs typeface="Inter"/>
                <a:sym typeface="Inter"/>
              </a:defRPr>
            </a:lvl8pPr>
            <a:lvl9pPr indent="-406400" lvl="8" marL="4114800">
              <a:lnSpc>
                <a:spcPct val="115000"/>
              </a:lnSpc>
              <a:spcBef>
                <a:spcPts val="0"/>
              </a:spcBef>
              <a:spcAft>
                <a:spcPts val="0"/>
              </a:spcAft>
              <a:buClr>
                <a:schemeClr val="dk1"/>
              </a:buClr>
              <a:buSzPts val="2800"/>
              <a:buFont typeface="Inter"/>
              <a:buChar char="■"/>
              <a:defRPr sz="2800">
                <a:solidFill>
                  <a:schemeClr val="dk1"/>
                </a:solidFill>
                <a:latin typeface="Inter"/>
                <a:ea typeface="Inter"/>
                <a:cs typeface="Inter"/>
                <a:sym typeface="Inter"/>
              </a:defRPr>
            </a:lvl9pPr>
          </a:lstStyle>
          <a:p/>
        </p:txBody>
      </p:sp>
      <p:sp>
        <p:nvSpPr>
          <p:cNvPr id="8" name="Google Shape;8;p1"/>
          <p:cNvSpPr txBox="1"/>
          <p:nvPr>
            <p:ph idx="12" type="sldNum"/>
          </p:nvPr>
        </p:nvSpPr>
        <p:spPr>
          <a:xfrm>
            <a:off x="16944916" y="9326434"/>
            <a:ext cx="1097400" cy="787200"/>
          </a:xfrm>
          <a:prstGeom prst="rect">
            <a:avLst/>
          </a:prstGeom>
          <a:noFill/>
          <a:ln>
            <a:noFill/>
          </a:ln>
        </p:spPr>
        <p:txBody>
          <a:bodyPr anchorCtr="0" anchor="ctr" bIns="182850" lIns="182850" spcFirstLastPara="1" rIns="182850" wrap="square" tIns="182850">
            <a:normAutofit/>
          </a:bodyPr>
          <a:lstStyle>
            <a:lvl1pPr lvl="0" algn="r">
              <a:buNone/>
              <a:defRPr sz="2000">
                <a:solidFill>
                  <a:schemeClr val="dk2"/>
                </a:solidFill>
              </a:defRPr>
            </a:lvl1pPr>
            <a:lvl2pPr lvl="1" algn="r">
              <a:buNone/>
              <a:defRPr sz="2000">
                <a:solidFill>
                  <a:schemeClr val="dk2"/>
                </a:solidFill>
              </a:defRPr>
            </a:lvl2pPr>
            <a:lvl3pPr lvl="2" algn="r">
              <a:buNone/>
              <a:defRPr sz="2000">
                <a:solidFill>
                  <a:schemeClr val="dk2"/>
                </a:solidFill>
              </a:defRPr>
            </a:lvl3pPr>
            <a:lvl4pPr lvl="3" algn="r">
              <a:buNone/>
              <a:defRPr sz="2000">
                <a:solidFill>
                  <a:schemeClr val="dk2"/>
                </a:solidFill>
              </a:defRPr>
            </a:lvl4pPr>
            <a:lvl5pPr lvl="4" algn="r">
              <a:buNone/>
              <a:defRPr sz="2000">
                <a:solidFill>
                  <a:schemeClr val="dk2"/>
                </a:solidFill>
              </a:defRPr>
            </a:lvl5pPr>
            <a:lvl6pPr lvl="5" algn="r">
              <a:buNone/>
              <a:defRPr sz="2000">
                <a:solidFill>
                  <a:schemeClr val="dk2"/>
                </a:solidFill>
              </a:defRPr>
            </a:lvl6pPr>
            <a:lvl7pPr lvl="6" algn="r">
              <a:buNone/>
              <a:defRPr sz="2000">
                <a:solidFill>
                  <a:schemeClr val="dk2"/>
                </a:solidFill>
              </a:defRPr>
            </a:lvl7pPr>
            <a:lvl8pPr lvl="7" algn="r">
              <a:buNone/>
              <a:defRPr sz="2000">
                <a:solidFill>
                  <a:schemeClr val="dk2"/>
                </a:solidFill>
              </a:defRPr>
            </a:lvl8pPr>
            <a:lvl9pPr lvl="8" algn="r">
              <a:buNone/>
              <a:defRPr sz="2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1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1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1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hyperlink" Target="https://github.com/Flaxoos/extra-ktor-plugins" TargetMode="External"/><Relationship Id="rId4" Type="http://schemas.openxmlformats.org/officeDocument/2006/relationships/hyperlink" Target="https://github.com/Flaxoos/extra-ktor-plugins" TargetMode="External"/><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hyperlink" Target="https://github.com/Flaxoos/ktor-webinar-real-time-event-system"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022"/>
        </a:solidFill>
      </p:bgPr>
    </p:bg>
    <p:spTree>
      <p:nvGrpSpPr>
        <p:cNvPr id="23" name="Shape 23"/>
        <p:cNvGrpSpPr/>
        <p:nvPr/>
      </p:nvGrpSpPr>
      <p:grpSpPr>
        <a:xfrm>
          <a:off x="0" y="0"/>
          <a:ext cx="0" cy="0"/>
          <a:chOff x="0" y="0"/>
          <a:chExt cx="0" cy="0"/>
        </a:xfrm>
      </p:grpSpPr>
      <p:sp>
        <p:nvSpPr>
          <p:cNvPr id="24" name="Google Shape;24;p6"/>
          <p:cNvSpPr txBox="1"/>
          <p:nvPr/>
        </p:nvSpPr>
        <p:spPr>
          <a:xfrm>
            <a:off x="762000" y="2585200"/>
            <a:ext cx="10535100" cy="5973000"/>
          </a:xfrm>
          <a:prstGeom prst="rect">
            <a:avLst/>
          </a:prstGeom>
          <a:noFill/>
          <a:ln>
            <a:noFill/>
          </a:ln>
        </p:spPr>
        <p:txBody>
          <a:bodyPr anchorCtr="0" anchor="b" bIns="0" lIns="0" spcFirstLastPara="1" rIns="0" wrap="square" tIns="0">
            <a:noAutofit/>
          </a:bodyPr>
          <a:lstStyle/>
          <a:p>
            <a:pPr indent="0" lvl="0" marL="0" rtl="0" algn="l">
              <a:lnSpc>
                <a:spcPct val="85000"/>
              </a:lnSpc>
              <a:spcBef>
                <a:spcPts val="0"/>
              </a:spcBef>
              <a:spcAft>
                <a:spcPts val="0"/>
              </a:spcAft>
              <a:buClr>
                <a:schemeClr val="dk1"/>
              </a:buClr>
              <a:buSzPts val="1100"/>
              <a:buFont typeface="Arial"/>
              <a:buNone/>
            </a:pPr>
            <a:r>
              <a:t/>
            </a:r>
            <a:endParaRPr sz="9600">
              <a:solidFill>
                <a:schemeClr val="lt1"/>
              </a:solidFill>
              <a:latin typeface="Inter SemiBold"/>
              <a:ea typeface="Inter SemiBold"/>
              <a:cs typeface="Inter SemiBold"/>
              <a:sym typeface="Inter SemiBold"/>
            </a:endParaRPr>
          </a:p>
          <a:p>
            <a:pPr indent="0" lvl="0" marL="0" rtl="0" algn="l">
              <a:lnSpc>
                <a:spcPct val="85000"/>
              </a:lnSpc>
              <a:spcBef>
                <a:spcPts val="0"/>
              </a:spcBef>
              <a:spcAft>
                <a:spcPts val="0"/>
              </a:spcAft>
              <a:buClr>
                <a:schemeClr val="dk1"/>
              </a:buClr>
              <a:buSzPts val="1100"/>
              <a:buFont typeface="Arial"/>
              <a:buNone/>
            </a:pPr>
            <a:r>
              <a:rPr lang="en" sz="9600">
                <a:solidFill>
                  <a:schemeClr val="lt1"/>
                </a:solidFill>
                <a:latin typeface="Inter SemiBold"/>
                <a:ea typeface="Inter SemiBold"/>
                <a:cs typeface="Inter SemiBold"/>
                <a:sym typeface="Inter SemiBold"/>
              </a:rPr>
              <a:t>Extending Ktor for Server Side Development</a:t>
            </a:r>
            <a:endParaRPr sz="9600">
              <a:solidFill>
                <a:schemeClr val="lt1"/>
              </a:solidFill>
              <a:latin typeface="Inter SemiBold"/>
              <a:ea typeface="Inter SemiBold"/>
              <a:cs typeface="Inter SemiBold"/>
              <a:sym typeface="Inter SemiBold"/>
            </a:endParaRPr>
          </a:p>
        </p:txBody>
      </p:sp>
      <p:sp>
        <p:nvSpPr>
          <p:cNvPr id="25" name="Google Shape;25;p6"/>
          <p:cNvSpPr txBox="1"/>
          <p:nvPr/>
        </p:nvSpPr>
        <p:spPr>
          <a:xfrm>
            <a:off x="762000" y="9196605"/>
            <a:ext cx="11082000" cy="389400"/>
          </a:xfrm>
          <a:prstGeom prst="rect">
            <a:avLst/>
          </a:prstGeom>
          <a:noFill/>
          <a:ln>
            <a:noFill/>
          </a:ln>
        </p:spPr>
        <p:txBody>
          <a:bodyPr anchorCtr="0" anchor="b" bIns="0" lIns="0" spcFirstLastPara="1" rIns="0" wrap="square" tIns="0">
            <a:noAutofit/>
          </a:bodyPr>
          <a:lstStyle/>
          <a:p>
            <a:pPr indent="0" lvl="0" marL="0" rtl="0" algn="l">
              <a:lnSpc>
                <a:spcPct val="91000"/>
              </a:lnSpc>
              <a:spcBef>
                <a:spcPts val="0"/>
              </a:spcBef>
              <a:spcAft>
                <a:spcPts val="0"/>
              </a:spcAft>
              <a:buClr>
                <a:srgbClr val="000000"/>
              </a:buClr>
              <a:buSzPts val="1100"/>
              <a:buFont typeface="Arial"/>
              <a:buNone/>
            </a:pPr>
            <a:r>
              <a:rPr lang="en" sz="2400">
                <a:solidFill>
                  <a:schemeClr val="lt1"/>
                </a:solidFill>
                <a:latin typeface="Inter"/>
                <a:ea typeface="Inter"/>
                <a:cs typeface="Inter"/>
                <a:sym typeface="Inter"/>
              </a:rPr>
              <a:t>Ido Flax</a:t>
            </a:r>
            <a:endParaRPr sz="2400">
              <a:solidFill>
                <a:schemeClr val="lt1"/>
              </a:solidFill>
              <a:latin typeface="Inter"/>
              <a:ea typeface="Inter"/>
              <a:cs typeface="Inter"/>
              <a:sym typeface="Inter"/>
            </a:endParaRPr>
          </a:p>
        </p:txBody>
      </p:sp>
      <p:sp>
        <p:nvSpPr>
          <p:cNvPr id="26" name="Google Shape;26;p6"/>
          <p:cNvSpPr txBox="1"/>
          <p:nvPr/>
        </p:nvSpPr>
        <p:spPr>
          <a:xfrm>
            <a:off x="14841225" y="9409725"/>
            <a:ext cx="3265500" cy="797100"/>
          </a:xfrm>
          <a:prstGeom prst="rect">
            <a:avLst/>
          </a:prstGeom>
          <a:noFill/>
          <a:ln>
            <a:noFill/>
          </a:ln>
        </p:spPr>
        <p:txBody>
          <a:bodyPr anchorCtr="0" anchor="b" bIns="0" lIns="0" spcFirstLastPara="1" rIns="0" wrap="square" tIns="0">
            <a:noAutofit/>
          </a:bodyPr>
          <a:lstStyle/>
          <a:p>
            <a:pPr indent="0" lvl="0" marL="0" rtl="0" algn="r">
              <a:lnSpc>
                <a:spcPct val="91000"/>
              </a:lnSpc>
              <a:spcBef>
                <a:spcPts val="0"/>
              </a:spcBef>
              <a:spcAft>
                <a:spcPts val="0"/>
              </a:spcAft>
              <a:buClr>
                <a:srgbClr val="000000"/>
              </a:buClr>
              <a:buSzPts val="1100"/>
              <a:buFont typeface="Arial"/>
              <a:buNone/>
            </a:pPr>
            <a:r>
              <a:t/>
            </a:r>
            <a:endParaRPr sz="2400">
              <a:solidFill>
                <a:srgbClr val="FFFFFF"/>
              </a:solidFill>
              <a:latin typeface="Inter Medium"/>
              <a:ea typeface="Inter Medium"/>
              <a:cs typeface="Inter Medium"/>
              <a:sym typeface="Inter Medium"/>
            </a:endParaRPr>
          </a:p>
          <a:p>
            <a:pPr indent="0" lvl="0" marL="0" rtl="0" algn="r">
              <a:lnSpc>
                <a:spcPct val="91000"/>
              </a:lnSpc>
              <a:spcBef>
                <a:spcPts val="0"/>
              </a:spcBef>
              <a:spcAft>
                <a:spcPts val="0"/>
              </a:spcAft>
              <a:buClr>
                <a:srgbClr val="000000"/>
              </a:buClr>
              <a:buSzPts val="1100"/>
              <a:buFont typeface="Arial"/>
              <a:buNone/>
            </a:pPr>
            <a:r>
              <a:rPr lang="en" sz="2400">
                <a:solidFill>
                  <a:srgbClr val="FFFFFF"/>
                </a:solidFill>
                <a:latin typeface="Inter Medium"/>
                <a:ea typeface="Inter Medium"/>
                <a:cs typeface="Inter Medium"/>
                <a:sym typeface="Inter Medium"/>
              </a:rPr>
              <a:t>Github: Flaxoos</a:t>
            </a:r>
            <a:endParaRPr sz="2400">
              <a:solidFill>
                <a:srgbClr val="FFFFFF"/>
              </a:solidFill>
              <a:latin typeface="Inter Medium"/>
              <a:ea typeface="Inter Medium"/>
              <a:cs typeface="Inter Medium"/>
              <a:sym typeface="Inter Medium"/>
            </a:endParaRPr>
          </a:p>
          <a:p>
            <a:pPr indent="0" lvl="0" marL="0" rtl="0" algn="r">
              <a:lnSpc>
                <a:spcPct val="91000"/>
              </a:lnSpc>
              <a:spcBef>
                <a:spcPts val="0"/>
              </a:spcBef>
              <a:spcAft>
                <a:spcPts val="0"/>
              </a:spcAft>
              <a:buClr>
                <a:srgbClr val="000000"/>
              </a:buClr>
              <a:buSzPts val="1100"/>
              <a:buFont typeface="Arial"/>
              <a:buNone/>
            </a:pPr>
            <a:r>
              <a:rPr lang="en" sz="2400">
                <a:solidFill>
                  <a:srgbClr val="FFFFFF"/>
                </a:solidFill>
                <a:latin typeface="Inter Medium"/>
                <a:ea typeface="Inter Medium"/>
                <a:cs typeface="Inter Medium"/>
                <a:sym typeface="Inter Medium"/>
              </a:rPr>
              <a:t>Kotlin Slack: Ido Flax</a:t>
            </a:r>
            <a:endParaRPr sz="2400">
              <a:solidFill>
                <a:srgbClr val="FFFFFF"/>
              </a:solidFill>
              <a:latin typeface="Inter Medium"/>
              <a:ea typeface="Inter Medium"/>
              <a:cs typeface="Inter Medium"/>
              <a:sym typeface="Inter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022"/>
        </a:solidFill>
      </p:bgPr>
    </p:bg>
    <p:spTree>
      <p:nvGrpSpPr>
        <p:cNvPr id="30" name="Shape 30"/>
        <p:cNvGrpSpPr/>
        <p:nvPr/>
      </p:nvGrpSpPr>
      <p:grpSpPr>
        <a:xfrm>
          <a:off x="0" y="0"/>
          <a:ext cx="0" cy="0"/>
          <a:chOff x="0" y="0"/>
          <a:chExt cx="0" cy="0"/>
        </a:xfrm>
      </p:grpSpPr>
      <p:pic>
        <p:nvPicPr>
          <p:cNvPr id="31" name="Google Shape;31;p7" title="Screenshot 2025-05-20 at 21.41.43.png"/>
          <p:cNvPicPr preferRelativeResize="0"/>
          <p:nvPr/>
        </p:nvPicPr>
        <p:blipFill>
          <a:blip r:embed="rId3">
            <a:alphaModFix/>
          </a:blip>
          <a:stretch>
            <a:fillRect/>
          </a:stretch>
        </p:blipFill>
        <p:spPr>
          <a:xfrm>
            <a:off x="0" y="0"/>
            <a:ext cx="18288000" cy="10287000"/>
          </a:xfrm>
          <a:prstGeom prst="rect">
            <a:avLst/>
          </a:prstGeom>
          <a:noFill/>
          <a:ln>
            <a:noFill/>
          </a:ln>
        </p:spPr>
      </p:pic>
      <p:sp>
        <p:nvSpPr>
          <p:cNvPr id="32" name="Google Shape;32;p7"/>
          <p:cNvSpPr txBox="1"/>
          <p:nvPr/>
        </p:nvSpPr>
        <p:spPr>
          <a:xfrm>
            <a:off x="971400" y="2039300"/>
            <a:ext cx="15231300" cy="7478700"/>
          </a:xfrm>
          <a:prstGeom prst="rect">
            <a:avLst/>
          </a:prstGeom>
          <a:noFill/>
          <a:ln>
            <a:noFill/>
          </a:ln>
        </p:spPr>
        <p:txBody>
          <a:bodyPr anchorCtr="0" anchor="t" bIns="91425" lIns="91425" spcFirstLastPara="1" rIns="91425" wrap="square" tIns="91425">
            <a:noAutofit/>
          </a:bodyPr>
          <a:lstStyle/>
          <a:p>
            <a:pPr indent="-736600" lvl="0" marL="457200" rtl="0" algn="l">
              <a:lnSpc>
                <a:spcPct val="85000"/>
              </a:lnSpc>
              <a:spcBef>
                <a:spcPts val="0"/>
              </a:spcBef>
              <a:spcAft>
                <a:spcPts val="0"/>
              </a:spcAft>
              <a:buClr>
                <a:schemeClr val="lt1"/>
              </a:buClr>
              <a:buSzPts val="8000"/>
              <a:buFont typeface="Inter SemiBold"/>
              <a:buChar char="-"/>
            </a:pPr>
            <a:r>
              <a:rPr lang="en" sz="8000">
                <a:solidFill>
                  <a:schemeClr val="lt1"/>
                </a:solidFill>
                <a:latin typeface="Inter SemiBold"/>
                <a:ea typeface="Inter SemiBold"/>
                <a:cs typeface="Inter SemiBold"/>
                <a:sym typeface="Inter SemiBold"/>
              </a:rPr>
              <a:t>Client?</a:t>
            </a:r>
            <a:endParaRPr sz="8000">
              <a:solidFill>
                <a:schemeClr val="lt1"/>
              </a:solidFill>
              <a:latin typeface="Inter SemiBold"/>
              <a:ea typeface="Inter SemiBold"/>
              <a:cs typeface="Inter SemiBold"/>
              <a:sym typeface="Inter SemiBold"/>
            </a:endParaRPr>
          </a:p>
          <a:p>
            <a:pPr indent="-736600" lvl="0" marL="457200" rtl="0" algn="l">
              <a:lnSpc>
                <a:spcPct val="85000"/>
              </a:lnSpc>
              <a:spcBef>
                <a:spcPts val="0"/>
              </a:spcBef>
              <a:spcAft>
                <a:spcPts val="0"/>
              </a:spcAft>
              <a:buClr>
                <a:schemeClr val="lt1"/>
              </a:buClr>
              <a:buSzPts val="8000"/>
              <a:buFont typeface="Inter SemiBold"/>
              <a:buChar char="-"/>
            </a:pPr>
            <a:r>
              <a:rPr lang="en" sz="8000">
                <a:solidFill>
                  <a:schemeClr val="lt1"/>
                </a:solidFill>
                <a:latin typeface="Inter SemiBold"/>
                <a:ea typeface="Inter SemiBold"/>
                <a:cs typeface="Inter SemiBold"/>
                <a:sym typeface="Inter SemiBold"/>
              </a:rPr>
              <a:t>Server?</a:t>
            </a:r>
            <a:endParaRPr sz="8000">
              <a:solidFill>
                <a:schemeClr val="lt1"/>
              </a:solidFill>
              <a:latin typeface="Inter SemiBold"/>
              <a:ea typeface="Inter SemiBold"/>
              <a:cs typeface="Inter SemiBold"/>
              <a:sym typeface="Inter SemiBold"/>
            </a:endParaRPr>
          </a:p>
          <a:p>
            <a:pPr indent="-736600" lvl="0" marL="457200" rtl="0" algn="l">
              <a:lnSpc>
                <a:spcPct val="85000"/>
              </a:lnSpc>
              <a:spcBef>
                <a:spcPts val="0"/>
              </a:spcBef>
              <a:spcAft>
                <a:spcPts val="0"/>
              </a:spcAft>
              <a:buClr>
                <a:schemeClr val="lt1"/>
              </a:buClr>
              <a:buSzPts val="8000"/>
              <a:buFont typeface="Inter SemiBold"/>
              <a:buChar char="-"/>
            </a:pPr>
            <a:r>
              <a:rPr lang="en" sz="8000">
                <a:solidFill>
                  <a:schemeClr val="lt1"/>
                </a:solidFill>
                <a:latin typeface="Inter SemiBold"/>
                <a:ea typeface="Inter SemiBold"/>
                <a:cs typeface="Inter SemiBold"/>
                <a:sym typeface="Inter SemiBold"/>
              </a:rPr>
              <a:t>Plugins?</a:t>
            </a:r>
            <a:endParaRPr sz="8000">
              <a:solidFill>
                <a:schemeClr val="lt1"/>
              </a:solidFill>
              <a:latin typeface="Inter SemiBold"/>
              <a:ea typeface="Inter SemiBold"/>
              <a:cs typeface="Inter SemiBold"/>
              <a:sym typeface="Inter SemiBold"/>
            </a:endParaRPr>
          </a:p>
        </p:txBody>
      </p:sp>
      <p:sp>
        <p:nvSpPr>
          <p:cNvPr id="33" name="Google Shape;33;p7"/>
          <p:cNvSpPr txBox="1"/>
          <p:nvPr/>
        </p:nvSpPr>
        <p:spPr>
          <a:xfrm>
            <a:off x="1485325" y="194925"/>
            <a:ext cx="15231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Who is using Ktor?</a:t>
            </a:r>
            <a:endParaRPr sz="8000">
              <a:solidFill>
                <a:schemeClr val="lt1"/>
              </a:solidFill>
              <a:latin typeface="Inter SemiBold"/>
              <a:ea typeface="Inter SemiBold"/>
              <a:cs typeface="Inter SemiBold"/>
              <a:sym typeface="Inter Semi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022"/>
        </a:solidFill>
      </p:bgPr>
    </p:bg>
    <p:spTree>
      <p:nvGrpSpPr>
        <p:cNvPr id="37" name="Shape 37"/>
        <p:cNvGrpSpPr/>
        <p:nvPr/>
      </p:nvGrpSpPr>
      <p:grpSpPr>
        <a:xfrm>
          <a:off x="0" y="0"/>
          <a:ext cx="0" cy="0"/>
          <a:chOff x="0" y="0"/>
          <a:chExt cx="0" cy="0"/>
        </a:xfrm>
      </p:grpSpPr>
      <p:pic>
        <p:nvPicPr>
          <p:cNvPr id="38" name="Google Shape;38;p8" title="Screenshot 2025-05-20 at 21.41.43.png"/>
          <p:cNvPicPr preferRelativeResize="0"/>
          <p:nvPr/>
        </p:nvPicPr>
        <p:blipFill>
          <a:blip r:embed="rId3">
            <a:alphaModFix/>
          </a:blip>
          <a:stretch>
            <a:fillRect/>
          </a:stretch>
        </p:blipFill>
        <p:spPr>
          <a:xfrm>
            <a:off x="0" y="0"/>
            <a:ext cx="18288000" cy="10287000"/>
          </a:xfrm>
          <a:prstGeom prst="rect">
            <a:avLst/>
          </a:prstGeom>
          <a:noFill/>
          <a:ln>
            <a:noFill/>
          </a:ln>
        </p:spPr>
      </p:pic>
      <p:sp>
        <p:nvSpPr>
          <p:cNvPr id="39" name="Google Shape;39;p8"/>
          <p:cNvSpPr txBox="1"/>
          <p:nvPr/>
        </p:nvSpPr>
        <p:spPr>
          <a:xfrm>
            <a:off x="971400" y="2039300"/>
            <a:ext cx="15231300" cy="7478700"/>
          </a:xfrm>
          <a:prstGeom prst="rect">
            <a:avLst/>
          </a:prstGeom>
          <a:noFill/>
          <a:ln>
            <a:noFill/>
          </a:ln>
        </p:spPr>
        <p:txBody>
          <a:bodyPr anchorCtr="0" anchor="t" bIns="91425" lIns="91425" spcFirstLastPara="1" rIns="91425" wrap="square" tIns="91425">
            <a:noAutofit/>
          </a:bodyPr>
          <a:lstStyle/>
          <a:p>
            <a:pPr indent="-565150" lvl="0" marL="457200" rtl="0" algn="l">
              <a:lnSpc>
                <a:spcPct val="85000"/>
              </a:lnSpc>
              <a:spcBef>
                <a:spcPts val="0"/>
              </a:spcBef>
              <a:spcAft>
                <a:spcPts val="0"/>
              </a:spcAft>
              <a:buClr>
                <a:schemeClr val="lt1"/>
              </a:buClr>
              <a:buSzPts val="5300"/>
              <a:buFont typeface="Inter SemiBold"/>
              <a:buChar char="-"/>
            </a:pPr>
            <a:r>
              <a:rPr lang="en" sz="5300">
                <a:solidFill>
                  <a:schemeClr val="lt1"/>
                </a:solidFill>
                <a:latin typeface="Inter SemiBold"/>
                <a:ea typeface="Inter SemiBold"/>
                <a:cs typeface="Inter SemiBold"/>
                <a:sym typeface="Inter SemiBold"/>
              </a:rPr>
              <a:t>Lightweight and minimalistic 🚀</a:t>
            </a:r>
            <a:endParaRPr sz="5300">
              <a:solidFill>
                <a:schemeClr val="lt1"/>
              </a:solidFill>
              <a:latin typeface="Inter SemiBold"/>
              <a:ea typeface="Inter SemiBold"/>
              <a:cs typeface="Inter SemiBold"/>
              <a:sym typeface="Inter SemiBold"/>
            </a:endParaRPr>
          </a:p>
          <a:p>
            <a:pPr indent="-565150" lvl="0" marL="457200" rtl="0" algn="l">
              <a:lnSpc>
                <a:spcPct val="85000"/>
              </a:lnSpc>
              <a:spcBef>
                <a:spcPts val="0"/>
              </a:spcBef>
              <a:spcAft>
                <a:spcPts val="0"/>
              </a:spcAft>
              <a:buClr>
                <a:schemeClr val="lt1"/>
              </a:buClr>
              <a:buSzPts val="5300"/>
              <a:buFont typeface="Inter SemiBold"/>
              <a:buChar char="-"/>
            </a:pPr>
            <a:r>
              <a:rPr lang="en" sz="5300">
                <a:solidFill>
                  <a:schemeClr val="lt1"/>
                </a:solidFill>
                <a:latin typeface="Inter SemiBold"/>
                <a:ea typeface="Inter SemiBold"/>
                <a:cs typeface="Inter SemiBold"/>
                <a:sym typeface="Inter SemiBold"/>
              </a:rPr>
              <a:t>Explicit and clear configuration 🛠️</a:t>
            </a:r>
            <a:endParaRPr sz="5300">
              <a:solidFill>
                <a:schemeClr val="lt1"/>
              </a:solidFill>
              <a:latin typeface="Inter SemiBold"/>
              <a:ea typeface="Inter SemiBold"/>
              <a:cs typeface="Inter SemiBold"/>
              <a:sym typeface="Inter SemiBold"/>
            </a:endParaRPr>
          </a:p>
          <a:p>
            <a:pPr indent="-565150" lvl="0" marL="457200" rtl="0" algn="l">
              <a:lnSpc>
                <a:spcPct val="85000"/>
              </a:lnSpc>
              <a:spcBef>
                <a:spcPts val="0"/>
              </a:spcBef>
              <a:spcAft>
                <a:spcPts val="0"/>
              </a:spcAft>
              <a:buClr>
                <a:schemeClr val="lt1"/>
              </a:buClr>
              <a:buSzPts val="5300"/>
              <a:buFont typeface="Inter SemiBold"/>
              <a:buChar char="-"/>
            </a:pPr>
            <a:r>
              <a:rPr lang="en" sz="5300">
                <a:solidFill>
                  <a:schemeClr val="lt1"/>
                </a:solidFill>
                <a:latin typeface="Inter SemiBold"/>
                <a:ea typeface="Inter SemiBold"/>
                <a:cs typeface="Inter SemiBold"/>
                <a:sym typeface="Inter SemiBold"/>
              </a:rPr>
              <a:t>Native Coroutines </a:t>
            </a:r>
            <a:endParaRPr sz="5300">
              <a:solidFill>
                <a:schemeClr val="lt1"/>
              </a:solidFill>
              <a:latin typeface="Inter SemiBold"/>
              <a:ea typeface="Inter SemiBold"/>
              <a:cs typeface="Inter SemiBold"/>
              <a:sym typeface="Inter SemiBold"/>
            </a:endParaRPr>
          </a:p>
          <a:p>
            <a:pPr indent="-565150" lvl="0" marL="457200" rtl="0" algn="l">
              <a:lnSpc>
                <a:spcPct val="85000"/>
              </a:lnSpc>
              <a:spcBef>
                <a:spcPts val="0"/>
              </a:spcBef>
              <a:spcAft>
                <a:spcPts val="0"/>
              </a:spcAft>
              <a:buClr>
                <a:schemeClr val="lt1"/>
              </a:buClr>
              <a:buSzPts val="5300"/>
              <a:buFont typeface="Inter SemiBold"/>
              <a:buChar char="-"/>
            </a:pPr>
            <a:r>
              <a:rPr lang="en" sz="5300">
                <a:solidFill>
                  <a:schemeClr val="lt1"/>
                </a:solidFill>
                <a:latin typeface="Inter SemiBold"/>
                <a:ea typeface="Inter SemiBold"/>
                <a:cs typeface="Inter SemiBold"/>
                <a:sym typeface="Inter SemiBold"/>
              </a:rPr>
              <a:t>Fully Kotlin-centric</a:t>
            </a:r>
            <a:endParaRPr sz="5300">
              <a:solidFill>
                <a:schemeClr val="lt1"/>
              </a:solidFill>
              <a:latin typeface="Inter SemiBold"/>
              <a:ea typeface="Inter SemiBold"/>
              <a:cs typeface="Inter SemiBold"/>
              <a:sym typeface="Inter SemiBold"/>
            </a:endParaRPr>
          </a:p>
          <a:p>
            <a:pPr indent="-565150" lvl="0" marL="457200" rtl="0" algn="l">
              <a:lnSpc>
                <a:spcPct val="85000"/>
              </a:lnSpc>
              <a:spcBef>
                <a:spcPts val="0"/>
              </a:spcBef>
              <a:spcAft>
                <a:spcPts val="0"/>
              </a:spcAft>
              <a:buClr>
                <a:schemeClr val="lt1"/>
              </a:buClr>
              <a:buSzPts val="5300"/>
              <a:buFont typeface="Inter SemiBold"/>
              <a:buChar char="-"/>
            </a:pPr>
            <a:r>
              <a:rPr lang="en" sz="5300">
                <a:solidFill>
                  <a:schemeClr val="lt1"/>
                </a:solidFill>
                <a:latin typeface="Inter SemiBold"/>
                <a:ea typeface="Inter SemiBold"/>
                <a:cs typeface="Inter SemiBold"/>
                <a:sym typeface="Inter SemiBold"/>
              </a:rPr>
              <a:t>Quick start and iteration 🔌</a:t>
            </a:r>
            <a:endParaRPr sz="5300">
              <a:solidFill>
                <a:schemeClr val="lt1"/>
              </a:solidFill>
              <a:latin typeface="Inter SemiBold"/>
              <a:ea typeface="Inter SemiBold"/>
              <a:cs typeface="Inter SemiBold"/>
              <a:sym typeface="Inter SemiBold"/>
            </a:endParaRPr>
          </a:p>
          <a:p>
            <a:pPr indent="-565150" lvl="0" marL="457200" rtl="0" algn="l">
              <a:lnSpc>
                <a:spcPct val="85000"/>
              </a:lnSpc>
              <a:spcBef>
                <a:spcPts val="0"/>
              </a:spcBef>
              <a:spcAft>
                <a:spcPts val="0"/>
              </a:spcAft>
              <a:buClr>
                <a:schemeClr val="lt1"/>
              </a:buClr>
              <a:buSzPts val="5300"/>
              <a:buFont typeface="Inter SemiBold"/>
              <a:buChar char="-"/>
            </a:pPr>
            <a:r>
              <a:rPr lang="en" sz="5300">
                <a:solidFill>
                  <a:schemeClr val="lt1"/>
                </a:solidFill>
                <a:latin typeface="Inter SemiBold"/>
                <a:ea typeface="Inter SemiBold"/>
                <a:cs typeface="Inter SemiBold"/>
                <a:sym typeface="Inter SemiBold"/>
              </a:rPr>
              <a:t>Low resource consumption 🌱</a:t>
            </a:r>
            <a:endParaRPr sz="5300">
              <a:solidFill>
                <a:schemeClr val="lt1"/>
              </a:solidFill>
              <a:latin typeface="Inter SemiBold"/>
              <a:ea typeface="Inter SemiBold"/>
              <a:cs typeface="Inter SemiBold"/>
              <a:sym typeface="Inter SemiBold"/>
            </a:endParaRPr>
          </a:p>
        </p:txBody>
      </p:sp>
      <p:sp>
        <p:nvSpPr>
          <p:cNvPr id="40" name="Google Shape;40;p8"/>
          <p:cNvSpPr txBox="1"/>
          <p:nvPr/>
        </p:nvSpPr>
        <p:spPr>
          <a:xfrm>
            <a:off x="1485325" y="194925"/>
            <a:ext cx="15231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Why Ktor?</a:t>
            </a:r>
            <a:endParaRPr sz="8000">
              <a:solidFill>
                <a:schemeClr val="lt1"/>
              </a:solidFill>
              <a:latin typeface="Inter SemiBold"/>
              <a:ea typeface="Inter SemiBold"/>
              <a:cs typeface="Inter SemiBold"/>
              <a:sym typeface="Inter Semi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022"/>
        </a:solidFill>
      </p:bgPr>
    </p:bg>
    <p:spTree>
      <p:nvGrpSpPr>
        <p:cNvPr id="44" name="Shape 44"/>
        <p:cNvGrpSpPr/>
        <p:nvPr/>
      </p:nvGrpSpPr>
      <p:grpSpPr>
        <a:xfrm>
          <a:off x="0" y="0"/>
          <a:ext cx="0" cy="0"/>
          <a:chOff x="0" y="0"/>
          <a:chExt cx="0" cy="0"/>
        </a:xfrm>
      </p:grpSpPr>
      <p:pic>
        <p:nvPicPr>
          <p:cNvPr id="45" name="Google Shape;45;p9" title="Screenshot 2025-05-20 at 21.41.43.png"/>
          <p:cNvPicPr preferRelativeResize="0"/>
          <p:nvPr/>
        </p:nvPicPr>
        <p:blipFill>
          <a:blip r:embed="rId3">
            <a:alphaModFix/>
          </a:blip>
          <a:stretch>
            <a:fillRect/>
          </a:stretch>
        </p:blipFill>
        <p:spPr>
          <a:xfrm>
            <a:off x="0" y="0"/>
            <a:ext cx="18288000" cy="10287000"/>
          </a:xfrm>
          <a:prstGeom prst="rect">
            <a:avLst/>
          </a:prstGeom>
          <a:noFill/>
          <a:ln>
            <a:noFill/>
          </a:ln>
        </p:spPr>
      </p:pic>
      <p:sp>
        <p:nvSpPr>
          <p:cNvPr id="46" name="Google Shape;46;p9"/>
          <p:cNvSpPr txBox="1"/>
          <p:nvPr/>
        </p:nvSpPr>
        <p:spPr>
          <a:xfrm>
            <a:off x="971400" y="451875"/>
            <a:ext cx="15231300" cy="9066000"/>
          </a:xfrm>
          <a:prstGeom prst="rect">
            <a:avLst/>
          </a:prstGeom>
          <a:noFill/>
          <a:ln>
            <a:noFill/>
          </a:ln>
        </p:spPr>
        <p:txBody>
          <a:bodyPr anchorCtr="0" anchor="t" bIns="91425" lIns="91425" spcFirstLastPara="1" rIns="91425" wrap="square" tIns="91425">
            <a:noAutofit/>
          </a:bodyPr>
          <a:lstStyle/>
          <a:p>
            <a:pPr indent="0" lvl="0" marL="0" rtl="0" algn="l">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Ktor’s Values</a:t>
            </a:r>
            <a:endParaRPr sz="8000">
              <a:solidFill>
                <a:schemeClr val="lt1"/>
              </a:solidFill>
              <a:latin typeface="Inter SemiBold"/>
              <a:ea typeface="Inter SemiBold"/>
              <a:cs typeface="Inter SemiBold"/>
              <a:sym typeface="Inter SemiBold"/>
            </a:endParaRPr>
          </a:p>
          <a:p>
            <a:pPr indent="0" lvl="0" marL="0" rtl="0" algn="l">
              <a:lnSpc>
                <a:spcPct val="85000"/>
              </a:lnSpc>
              <a:spcBef>
                <a:spcPts val="0"/>
              </a:spcBef>
              <a:spcAft>
                <a:spcPts val="0"/>
              </a:spcAft>
              <a:buNone/>
            </a:pPr>
            <a:r>
              <a:t/>
            </a:r>
            <a:endParaRPr sz="8000">
              <a:solidFill>
                <a:schemeClr val="lt1"/>
              </a:solidFill>
              <a:latin typeface="Inter SemiBold"/>
              <a:ea typeface="Inter SemiBold"/>
              <a:cs typeface="Inter SemiBold"/>
              <a:sym typeface="Inter SemiBold"/>
            </a:endParaRPr>
          </a:p>
          <a:p>
            <a:pPr indent="0" lvl="0" marL="0" rtl="0" algn="l">
              <a:lnSpc>
                <a:spcPct val="85000"/>
              </a:lnSpc>
              <a:spcBef>
                <a:spcPts val="0"/>
              </a:spcBef>
              <a:spcAft>
                <a:spcPts val="0"/>
              </a:spcAft>
              <a:buNone/>
            </a:pPr>
            <a:r>
              <a:t/>
            </a:r>
            <a:endParaRPr sz="5300">
              <a:solidFill>
                <a:schemeClr val="lt1"/>
              </a:solidFill>
              <a:latin typeface="Inter SemiBold"/>
              <a:ea typeface="Inter SemiBold"/>
              <a:cs typeface="Inter SemiBold"/>
              <a:sym typeface="Inter SemiBold"/>
            </a:endParaRPr>
          </a:p>
        </p:txBody>
      </p:sp>
      <p:pic>
        <p:nvPicPr>
          <p:cNvPr id="47" name="Google Shape;47;p9" title="Screenshot 2025-05-21 at 21.26.35.png"/>
          <p:cNvPicPr preferRelativeResize="0"/>
          <p:nvPr/>
        </p:nvPicPr>
        <p:blipFill>
          <a:blip r:embed="rId4">
            <a:alphaModFix/>
          </a:blip>
          <a:stretch>
            <a:fillRect/>
          </a:stretch>
        </p:blipFill>
        <p:spPr>
          <a:xfrm>
            <a:off x="502900" y="1748475"/>
            <a:ext cx="17127250" cy="85385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022"/>
        </a:solidFill>
      </p:bgPr>
    </p:bg>
    <p:spTree>
      <p:nvGrpSpPr>
        <p:cNvPr id="51" name="Shape 51"/>
        <p:cNvGrpSpPr/>
        <p:nvPr/>
      </p:nvGrpSpPr>
      <p:grpSpPr>
        <a:xfrm>
          <a:off x="0" y="0"/>
          <a:ext cx="0" cy="0"/>
          <a:chOff x="0" y="0"/>
          <a:chExt cx="0" cy="0"/>
        </a:xfrm>
      </p:grpSpPr>
      <p:pic>
        <p:nvPicPr>
          <p:cNvPr id="52" name="Google Shape;52;p10" title="Screenshot 2025-05-20 at 21.41.43.png"/>
          <p:cNvPicPr preferRelativeResize="0"/>
          <p:nvPr/>
        </p:nvPicPr>
        <p:blipFill>
          <a:blip r:embed="rId3">
            <a:alphaModFix/>
          </a:blip>
          <a:stretch>
            <a:fillRect/>
          </a:stretch>
        </p:blipFill>
        <p:spPr>
          <a:xfrm>
            <a:off x="0" y="0"/>
            <a:ext cx="18288000" cy="10287000"/>
          </a:xfrm>
          <a:prstGeom prst="rect">
            <a:avLst/>
          </a:prstGeom>
          <a:noFill/>
          <a:ln>
            <a:noFill/>
          </a:ln>
        </p:spPr>
      </p:pic>
      <p:sp>
        <p:nvSpPr>
          <p:cNvPr id="53" name="Google Shape;53;p10"/>
          <p:cNvSpPr txBox="1"/>
          <p:nvPr/>
        </p:nvSpPr>
        <p:spPr>
          <a:xfrm>
            <a:off x="971400" y="1693950"/>
            <a:ext cx="15231300" cy="7824000"/>
          </a:xfrm>
          <a:prstGeom prst="rect">
            <a:avLst/>
          </a:prstGeom>
          <a:noFill/>
          <a:ln>
            <a:noFill/>
          </a:ln>
        </p:spPr>
        <p:txBody>
          <a:bodyPr anchorCtr="0" anchor="t" bIns="91425" lIns="91425" spcFirstLastPara="1" rIns="91425" wrap="square" tIns="91425">
            <a:noAutofit/>
          </a:bodyPr>
          <a:lstStyle/>
          <a:p>
            <a:pPr indent="0" lvl="0" marL="0" rtl="0" algn="l">
              <a:lnSpc>
                <a:spcPct val="85000"/>
              </a:lnSpc>
              <a:spcBef>
                <a:spcPts val="0"/>
              </a:spcBef>
              <a:spcAft>
                <a:spcPts val="0"/>
              </a:spcAft>
              <a:buNone/>
            </a:pPr>
            <a:r>
              <a:t/>
            </a:r>
            <a:endParaRPr sz="8000">
              <a:solidFill>
                <a:schemeClr val="lt1"/>
              </a:solidFill>
              <a:latin typeface="Inter SemiBold"/>
              <a:ea typeface="Inter SemiBold"/>
              <a:cs typeface="Inter SemiBold"/>
              <a:sym typeface="Inter SemiBold"/>
            </a:endParaRPr>
          </a:p>
          <a:p>
            <a:pPr indent="-565150" lvl="0" marL="457200" rtl="0" algn="l">
              <a:lnSpc>
                <a:spcPct val="85000"/>
              </a:lnSpc>
              <a:spcBef>
                <a:spcPts val="0"/>
              </a:spcBef>
              <a:spcAft>
                <a:spcPts val="0"/>
              </a:spcAft>
              <a:buClr>
                <a:schemeClr val="lt1"/>
              </a:buClr>
              <a:buSzPts val="5300"/>
              <a:buFont typeface="Inter SemiBold"/>
              <a:buChar char="-"/>
            </a:pPr>
            <a:r>
              <a:rPr lang="en" sz="5300">
                <a:solidFill>
                  <a:schemeClr val="lt1"/>
                </a:solidFill>
                <a:latin typeface="Inter SemiBold"/>
                <a:ea typeface="Inter SemiBold"/>
                <a:cs typeface="Inter SemiBold"/>
                <a:sym typeface="Inter SemiBold"/>
              </a:rPr>
              <a:t>&gt;80% Kotlin BE devs use spring-boot</a:t>
            </a:r>
            <a:endParaRPr sz="5300">
              <a:solidFill>
                <a:schemeClr val="lt1"/>
              </a:solidFill>
              <a:latin typeface="Inter SemiBold"/>
              <a:ea typeface="Inter SemiBold"/>
              <a:cs typeface="Inter SemiBold"/>
              <a:sym typeface="Inter SemiBold"/>
            </a:endParaRPr>
          </a:p>
          <a:p>
            <a:pPr indent="-565150" lvl="0" marL="457200" rtl="0" algn="l">
              <a:lnSpc>
                <a:spcPct val="85000"/>
              </a:lnSpc>
              <a:spcBef>
                <a:spcPts val="0"/>
              </a:spcBef>
              <a:spcAft>
                <a:spcPts val="0"/>
              </a:spcAft>
              <a:buClr>
                <a:schemeClr val="lt1"/>
              </a:buClr>
              <a:buSzPts val="5300"/>
              <a:buFont typeface="Inter SemiBold"/>
              <a:buChar char="-"/>
            </a:pPr>
            <a:r>
              <a:rPr lang="en" sz="5300">
                <a:solidFill>
                  <a:schemeClr val="lt1"/>
                </a:solidFill>
                <a:latin typeface="Inter SemiBold"/>
                <a:ea typeface="Inter SemiBold"/>
                <a:cs typeface="Inter SemiBold"/>
                <a:sym typeface="Inter SemiBold"/>
              </a:rPr>
              <a:t>~9% Use ktor-server</a:t>
            </a:r>
            <a:endParaRPr sz="5300">
              <a:solidFill>
                <a:schemeClr val="lt1"/>
              </a:solidFill>
              <a:latin typeface="Inter SemiBold"/>
              <a:ea typeface="Inter SemiBold"/>
              <a:cs typeface="Inter SemiBold"/>
              <a:sym typeface="Inter SemiBold"/>
            </a:endParaRPr>
          </a:p>
          <a:p>
            <a:pPr indent="-565150" lvl="0" marL="457200" rtl="0" algn="l">
              <a:lnSpc>
                <a:spcPct val="85000"/>
              </a:lnSpc>
              <a:spcBef>
                <a:spcPts val="0"/>
              </a:spcBef>
              <a:spcAft>
                <a:spcPts val="0"/>
              </a:spcAft>
              <a:buClr>
                <a:schemeClr val="lt1"/>
              </a:buClr>
              <a:buSzPts val="5300"/>
              <a:buFont typeface="Inter SemiBold"/>
              <a:buChar char="-"/>
            </a:pPr>
            <a:r>
              <a:rPr lang="en" sz="5300">
                <a:solidFill>
                  <a:schemeClr val="lt1"/>
                </a:solidFill>
                <a:latin typeface="Inter SemiBold"/>
                <a:ea typeface="Inter SemiBold"/>
                <a:cs typeface="Inter SemiBold"/>
                <a:sym typeface="Inter SemiBold"/>
              </a:rPr>
              <a:t>138 starters in intellij spring wizard</a:t>
            </a:r>
            <a:endParaRPr sz="5300">
              <a:solidFill>
                <a:schemeClr val="lt1"/>
              </a:solidFill>
              <a:latin typeface="Inter SemiBold"/>
              <a:ea typeface="Inter SemiBold"/>
              <a:cs typeface="Inter SemiBold"/>
              <a:sym typeface="Inter SemiBold"/>
            </a:endParaRPr>
          </a:p>
          <a:p>
            <a:pPr indent="-565150" lvl="0" marL="457200" rtl="0" algn="l">
              <a:lnSpc>
                <a:spcPct val="85000"/>
              </a:lnSpc>
              <a:spcBef>
                <a:spcPts val="0"/>
              </a:spcBef>
              <a:spcAft>
                <a:spcPts val="0"/>
              </a:spcAft>
              <a:buClr>
                <a:schemeClr val="lt1"/>
              </a:buClr>
              <a:buSzPts val="5300"/>
              <a:buFont typeface="Inter SemiBold"/>
              <a:buChar char="-"/>
            </a:pPr>
            <a:r>
              <a:rPr lang="en" sz="5300">
                <a:solidFill>
                  <a:schemeClr val="lt1"/>
                </a:solidFill>
                <a:latin typeface="Inter SemiBold"/>
                <a:ea typeface="Inter SemiBold"/>
                <a:cs typeface="Inter SemiBold"/>
                <a:sym typeface="Inter SemiBold"/>
              </a:rPr>
              <a:t>67 plugins in intellij ktor wizard</a:t>
            </a:r>
            <a:endParaRPr sz="5300">
              <a:solidFill>
                <a:schemeClr val="lt1"/>
              </a:solidFill>
              <a:latin typeface="Inter SemiBold"/>
              <a:ea typeface="Inter SemiBold"/>
              <a:cs typeface="Inter SemiBold"/>
              <a:sym typeface="Inter SemiBold"/>
            </a:endParaRPr>
          </a:p>
          <a:p>
            <a:pPr indent="-565150" lvl="0" marL="457200" rtl="0" algn="l">
              <a:lnSpc>
                <a:spcPct val="85000"/>
              </a:lnSpc>
              <a:spcBef>
                <a:spcPts val="0"/>
              </a:spcBef>
              <a:spcAft>
                <a:spcPts val="0"/>
              </a:spcAft>
              <a:buClr>
                <a:schemeClr val="lt1"/>
              </a:buClr>
              <a:buSzPts val="5300"/>
              <a:buFont typeface="Inter SemiBold"/>
              <a:buChar char="-"/>
            </a:pPr>
            <a:r>
              <a:rPr lang="en" sz="5300">
                <a:solidFill>
                  <a:schemeClr val="lt1"/>
                </a:solidFill>
                <a:latin typeface="Inter SemiBold"/>
                <a:ea typeface="Inter SemiBold"/>
                <a:cs typeface="Inter SemiBold"/>
                <a:sym typeface="Inter SemiBold"/>
              </a:rPr>
              <a:t>Maturity</a:t>
            </a:r>
            <a:endParaRPr sz="8000">
              <a:solidFill>
                <a:schemeClr val="lt1"/>
              </a:solidFill>
              <a:latin typeface="Inter SemiBold"/>
              <a:ea typeface="Inter SemiBold"/>
              <a:cs typeface="Inter SemiBold"/>
              <a:sym typeface="Inter SemiBold"/>
            </a:endParaRPr>
          </a:p>
        </p:txBody>
      </p:sp>
      <p:sp>
        <p:nvSpPr>
          <p:cNvPr id="54" name="Google Shape;54;p10"/>
          <p:cNvSpPr txBox="1"/>
          <p:nvPr/>
        </p:nvSpPr>
        <p:spPr>
          <a:xfrm>
            <a:off x="1485325" y="194925"/>
            <a:ext cx="15231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The Current State of Affairs</a:t>
            </a:r>
            <a:endParaRPr sz="8000">
              <a:solidFill>
                <a:schemeClr val="lt1"/>
              </a:solidFill>
              <a:latin typeface="Inter SemiBold"/>
              <a:ea typeface="Inter SemiBold"/>
              <a:cs typeface="Inter SemiBold"/>
              <a:sym typeface="Inter Semi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8" name="Shape 58"/>
        <p:cNvGrpSpPr/>
        <p:nvPr/>
      </p:nvGrpSpPr>
      <p:grpSpPr>
        <a:xfrm>
          <a:off x="0" y="0"/>
          <a:ext cx="0" cy="0"/>
          <a:chOff x="0" y="0"/>
          <a:chExt cx="0" cy="0"/>
        </a:xfrm>
      </p:grpSpPr>
      <p:pic>
        <p:nvPicPr>
          <p:cNvPr id="59" name="Google Shape;59;p11"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60" name="Google Shape;60;p11"/>
          <p:cNvSpPr txBox="1"/>
          <p:nvPr/>
        </p:nvSpPr>
        <p:spPr>
          <a:xfrm>
            <a:off x="1485325" y="194925"/>
            <a:ext cx="15231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Our </a:t>
            </a:r>
            <a:r>
              <a:rPr lang="en" sz="8000">
                <a:solidFill>
                  <a:schemeClr val="lt1"/>
                </a:solidFill>
                <a:latin typeface="Inter SemiBold"/>
                <a:ea typeface="Inter SemiBold"/>
                <a:cs typeface="Inter SemiBold"/>
                <a:sym typeface="Inter SemiBold"/>
              </a:rPr>
              <a:t>system </a:t>
            </a:r>
            <a:endParaRPr sz="8000">
              <a:solidFill>
                <a:schemeClr val="lt1"/>
              </a:solidFill>
              <a:latin typeface="Inter SemiBold"/>
              <a:ea typeface="Inter SemiBold"/>
              <a:cs typeface="Inter SemiBold"/>
              <a:sym typeface="Inter SemiBold"/>
            </a:endParaRPr>
          </a:p>
        </p:txBody>
      </p:sp>
      <p:pic>
        <p:nvPicPr>
          <p:cNvPr id="61" name="Google Shape;61;p11"/>
          <p:cNvPicPr preferRelativeResize="0"/>
          <p:nvPr/>
        </p:nvPicPr>
        <p:blipFill>
          <a:blip r:embed="rId4">
            <a:alphaModFix/>
          </a:blip>
          <a:stretch>
            <a:fillRect/>
          </a:stretch>
        </p:blipFill>
        <p:spPr>
          <a:xfrm>
            <a:off x="4785800" y="1401150"/>
            <a:ext cx="8838774" cy="854872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5" name="Shape 65"/>
        <p:cNvGrpSpPr/>
        <p:nvPr/>
      </p:nvGrpSpPr>
      <p:grpSpPr>
        <a:xfrm>
          <a:off x="0" y="0"/>
          <a:ext cx="0" cy="0"/>
          <a:chOff x="0" y="0"/>
          <a:chExt cx="0" cy="0"/>
        </a:xfrm>
      </p:grpSpPr>
      <p:pic>
        <p:nvPicPr>
          <p:cNvPr id="66" name="Google Shape;66;p12"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67" name="Google Shape;67;p12"/>
          <p:cNvSpPr txBox="1"/>
          <p:nvPr/>
        </p:nvSpPr>
        <p:spPr>
          <a:xfrm>
            <a:off x="0" y="1648050"/>
            <a:ext cx="18288000" cy="898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56A8F5"/>
                </a:solidFill>
                <a:highlight>
                  <a:srgbClr val="1E1F22"/>
                </a:highlight>
                <a:latin typeface="Courier New"/>
                <a:ea typeface="Courier New"/>
                <a:cs typeface="Courier New"/>
                <a:sym typeface="Courier New"/>
              </a:rPr>
              <a:t>main</a:t>
            </a:r>
            <a:r>
              <a:rPr b="1" lang="en" sz="2200">
                <a:solidFill>
                  <a:srgbClr val="BCBEC4"/>
                </a:solidFill>
                <a:highlight>
                  <a:srgbClr val="1E1F22"/>
                </a:highlight>
                <a:latin typeface="Courier New"/>
                <a:ea typeface="Courier New"/>
                <a:cs typeface="Courier New"/>
                <a:sym typeface="Courier New"/>
              </a:rPr>
              <a:t>() = embeddedServer(CIO, </a:t>
            </a:r>
            <a:r>
              <a:rPr b="1" lang="en" sz="2200">
                <a:solidFill>
                  <a:srgbClr val="C77DBB"/>
                </a:solidFill>
                <a:highlight>
                  <a:srgbClr val="1E1F22"/>
                </a:highlight>
                <a:latin typeface="Courier New"/>
                <a:ea typeface="Courier New"/>
                <a:cs typeface="Courier New"/>
                <a:sym typeface="Courier New"/>
              </a:rPr>
              <a:t>PRODUCER_PORT</a:t>
            </a:r>
            <a:r>
              <a:rPr b="1" lang="en" sz="2200">
                <a:solidFill>
                  <a:srgbClr val="BCBEC4"/>
                </a:solidFill>
                <a:highlight>
                  <a:srgbClr val="1E1F22"/>
                </a:highlight>
                <a:latin typeface="Courier New"/>
                <a:ea typeface="Courier New"/>
                <a:cs typeface="Courier New"/>
                <a:sym typeface="Courier New"/>
              </a:rPr>
              <a:t>, </a:t>
            </a:r>
            <a:r>
              <a:rPr b="1" lang="en" sz="2200">
                <a:solidFill>
                  <a:srgbClr val="6AAB73"/>
                </a:solidFill>
                <a:highlight>
                  <a:srgbClr val="1E1F22"/>
                </a:highlight>
                <a:latin typeface="Courier New"/>
                <a:ea typeface="Courier New"/>
                <a:cs typeface="Courier New"/>
                <a:sym typeface="Courier New"/>
              </a:rPr>
              <a:t>"0.0.0.0"</a:t>
            </a:r>
            <a:r>
              <a:rPr b="1" lang="en" sz="2200">
                <a:solidFill>
                  <a:srgbClr val="BCBEC4"/>
                </a:solidFill>
                <a:highlight>
                  <a:srgbClr val="1E1F22"/>
                </a:highlight>
                <a:latin typeface="Courier New"/>
                <a:ea typeface="Courier New"/>
                <a:cs typeface="Courier New"/>
                <a:sym typeface="Courier New"/>
              </a:rPr>
              <a:t>, </a:t>
            </a:r>
            <a:r>
              <a:rPr b="1" lang="en" sz="2200">
                <a:solidFill>
                  <a:srgbClr val="56C1D6"/>
                </a:solidFill>
                <a:highlight>
                  <a:srgbClr val="1E1F22"/>
                </a:highlight>
                <a:latin typeface="Courier New"/>
                <a:ea typeface="Courier New"/>
                <a:cs typeface="Courier New"/>
                <a:sym typeface="Courier New"/>
              </a:rPr>
              <a:t>module = </a:t>
            </a:r>
            <a:r>
              <a:rPr b="1" lang="en" sz="2200">
                <a:solidFill>
                  <a:srgbClr val="BCBEC4"/>
                </a:solidFill>
                <a:highlight>
                  <a:srgbClr val="1E1F22"/>
                </a:highlight>
                <a:latin typeface="Courier New"/>
                <a:ea typeface="Courier New"/>
                <a:cs typeface="Courier New"/>
                <a:sym typeface="Courier New"/>
              </a:rPr>
              <a:t>Application::module).start()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module</a:t>
            </a:r>
            <a:r>
              <a:rPr b="1" lang="en" sz="2200">
                <a:solidFill>
                  <a:srgbClr val="BCBEC4"/>
                </a:solidFill>
                <a:highlight>
                  <a:srgbClr val="1E1F22"/>
                </a:highlight>
                <a:latin typeface="Courier New"/>
                <a:ea typeface="Courier New"/>
                <a:cs typeface="Courier New"/>
                <a:sym typeface="Courier New"/>
              </a:rPr>
              <a:t>()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sendEvent</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val </a:t>
            </a:r>
            <a:r>
              <a:rPr b="1" lang="en" sz="2200">
                <a:solidFill>
                  <a:srgbClr val="BCBEC4"/>
                </a:solidFill>
                <a:highlight>
                  <a:srgbClr val="1E1F22"/>
                </a:highlight>
                <a:latin typeface="Courier New"/>
                <a:ea typeface="Courier New"/>
                <a:cs typeface="Courier New"/>
                <a:sym typeface="Courier New"/>
              </a:rPr>
              <a:t>id = </a:t>
            </a:r>
            <a:r>
              <a:rPr b="1" lang="en" sz="2200">
                <a:solidFill>
                  <a:srgbClr val="C77DBB"/>
                </a:solidFill>
                <a:highlight>
                  <a:srgbClr val="1E1F22"/>
                </a:highlight>
                <a:latin typeface="Courier New"/>
                <a:ea typeface="Courier New"/>
                <a:cs typeface="Courier New"/>
                <a:sym typeface="Courier New"/>
              </a:rPr>
              <a:t>environment</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config</a:t>
            </a:r>
            <a:r>
              <a:rPr b="1" lang="en" sz="2200">
                <a:solidFill>
                  <a:srgbClr val="BCBEC4"/>
                </a:solidFill>
                <a:highlight>
                  <a:srgbClr val="1E1F22"/>
                </a:highlight>
                <a:latin typeface="Courier New"/>
                <a:ea typeface="Courier New"/>
                <a:cs typeface="Courier New"/>
                <a:sym typeface="Courier New"/>
              </a:rPr>
              <a:t>.property(</a:t>
            </a:r>
            <a:r>
              <a:rPr b="1" lang="en" sz="2200">
                <a:solidFill>
                  <a:srgbClr val="6AAB73"/>
                </a:solidFill>
                <a:highlight>
                  <a:srgbClr val="1E1F22"/>
                </a:highlight>
                <a:latin typeface="Courier New"/>
                <a:ea typeface="Courier New"/>
                <a:cs typeface="Courier New"/>
                <a:sym typeface="Courier New"/>
              </a:rPr>
              <a:t>"ktor.application.id"</a:t>
            </a:r>
            <a:r>
              <a:rPr b="1" lang="en" sz="2200">
                <a:solidFill>
                  <a:srgbClr val="BCBEC4"/>
                </a:solidFill>
                <a:highlight>
                  <a:srgbClr val="1E1F22"/>
                </a:highlight>
                <a:latin typeface="Courier New"/>
                <a:ea typeface="Courier New"/>
                <a:cs typeface="Courier New"/>
                <a:sym typeface="Courier New"/>
              </a:rPr>
              <a:t>).getString()</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val </a:t>
            </a:r>
            <a:r>
              <a:rPr b="1" lang="en" sz="2200">
                <a:solidFill>
                  <a:srgbClr val="BCBEC4"/>
                </a:solidFill>
                <a:highlight>
                  <a:srgbClr val="1E1F22"/>
                </a:highlight>
                <a:latin typeface="Courier New"/>
                <a:ea typeface="Courier New"/>
                <a:cs typeface="Courier New"/>
                <a:sym typeface="Courier New"/>
              </a:rPr>
              <a:t>event = MyEvent(</a:t>
            </a:r>
            <a:r>
              <a:rPr b="1" lang="en" sz="2200">
                <a:solidFill>
                  <a:srgbClr val="56C1D6"/>
                </a:solidFill>
                <a:highlight>
                  <a:srgbClr val="1E1F22"/>
                </a:highlight>
                <a:latin typeface="Courier New"/>
                <a:ea typeface="Courier New"/>
                <a:cs typeface="Courier New"/>
                <a:sym typeface="Courier New"/>
              </a:rPr>
              <a:t>message = </a:t>
            </a:r>
            <a:r>
              <a:rPr b="1" lang="en" sz="2200">
                <a:solidFill>
                  <a:srgbClr val="6AAB73"/>
                </a:solidFill>
                <a:highlight>
                  <a:srgbClr val="1E1F22"/>
                </a:highlight>
                <a:latin typeface="Courier New"/>
                <a:ea typeface="Courier New"/>
                <a:cs typeface="Courier New"/>
                <a:sym typeface="Courier New"/>
              </a:rPr>
              <a:t>"Hello from producer </a:t>
            </a:r>
            <a:r>
              <a:rPr b="1" lang="en" sz="2200">
                <a:solidFill>
                  <a:srgbClr val="CF8E6D"/>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id</a:t>
            </a:r>
            <a:r>
              <a:rPr b="1" lang="en" sz="2200">
                <a:solidFill>
                  <a:srgbClr val="6AAB73"/>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log</a:t>
            </a:r>
            <a:r>
              <a:rPr b="1" lang="en" sz="2200">
                <a:solidFill>
                  <a:srgbClr val="BCBEC4"/>
                </a:solidFill>
                <a:highlight>
                  <a:srgbClr val="1E1F22"/>
                </a:highlight>
                <a:latin typeface="Courier New"/>
                <a:ea typeface="Courier New"/>
                <a:cs typeface="Courier New"/>
                <a:sym typeface="Courier New"/>
              </a:rPr>
              <a:t>.info(</a:t>
            </a:r>
            <a:r>
              <a:rPr b="1" lang="en" sz="2200">
                <a:solidFill>
                  <a:srgbClr val="6AAB73"/>
                </a:solidFill>
                <a:highlight>
                  <a:srgbClr val="1E1F22"/>
                </a:highlight>
                <a:latin typeface="Courier New"/>
                <a:ea typeface="Courier New"/>
                <a:cs typeface="Courier New"/>
                <a:sym typeface="Courier New"/>
              </a:rPr>
              <a:t>"Sending event: </a:t>
            </a:r>
            <a:r>
              <a:rPr b="1" lang="en" sz="2200">
                <a:solidFill>
                  <a:srgbClr val="CF8E6D"/>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event.</a:t>
            </a:r>
            <a:r>
              <a:rPr b="1" lang="en" sz="2200">
                <a:solidFill>
                  <a:srgbClr val="C77DBB"/>
                </a:solidFill>
                <a:highlight>
                  <a:srgbClr val="1E1F22"/>
                </a:highlight>
                <a:latin typeface="Courier New"/>
                <a:ea typeface="Courier New"/>
                <a:cs typeface="Courier New"/>
                <a:sym typeface="Courier New"/>
              </a:rPr>
              <a:t>message</a:t>
            </a:r>
            <a:r>
              <a:rPr b="1" lang="en" sz="2200">
                <a:solidFill>
                  <a:srgbClr val="CF8E6D"/>
                </a:solidFill>
                <a:highlight>
                  <a:srgbClr val="1E1F22"/>
                </a:highlight>
                <a:latin typeface="Courier New"/>
                <a:ea typeface="Courier New"/>
                <a:cs typeface="Courier New"/>
                <a:sym typeface="Courier New"/>
              </a:rPr>
              <a:t>}</a:t>
            </a:r>
            <a:r>
              <a:rPr b="1" lang="en" sz="2200">
                <a:solidFill>
                  <a:srgbClr val="6AAB73"/>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launchEventJob</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launch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while </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isActive</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this</a:t>
            </a:r>
            <a:r>
              <a:rPr b="1" lang="en" sz="2200">
                <a:solidFill>
                  <a:srgbClr val="32B8AF"/>
                </a:solidFill>
                <a:highlight>
                  <a:srgbClr val="1E1F22"/>
                </a:highlight>
                <a:latin typeface="Courier New"/>
                <a:ea typeface="Courier New"/>
                <a:cs typeface="Courier New"/>
                <a:sym typeface="Courier New"/>
              </a:rPr>
              <a:t>@launchEventJob</a:t>
            </a:r>
            <a:r>
              <a:rPr b="1" lang="en" sz="2200">
                <a:solidFill>
                  <a:srgbClr val="BCBEC4"/>
                </a:solidFill>
                <a:highlight>
                  <a:srgbClr val="1E1F22"/>
                </a:highlight>
                <a:latin typeface="Courier New"/>
                <a:ea typeface="Courier New"/>
                <a:cs typeface="Courier New"/>
                <a:sym typeface="Courier New"/>
              </a:rPr>
              <a:t>.</a:t>
            </a:r>
            <a:r>
              <a:rPr b="1" lang="en" sz="2200">
                <a:solidFill>
                  <a:srgbClr val="57AAF7"/>
                </a:solidFill>
                <a:highlight>
                  <a:srgbClr val="1E1F22"/>
                </a:highlight>
                <a:latin typeface="Courier New"/>
                <a:ea typeface="Courier New"/>
                <a:cs typeface="Courier New"/>
                <a:sym typeface="Courier New"/>
              </a:rPr>
              <a:t>sendEvent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delay(</a:t>
            </a:r>
            <a:r>
              <a:rPr b="1" lang="en" sz="2200">
                <a:solidFill>
                  <a:srgbClr val="2AACB8"/>
                </a:solidFill>
                <a:highlight>
                  <a:srgbClr val="1E1F22"/>
                </a:highlight>
                <a:latin typeface="Courier New"/>
                <a:ea typeface="Courier New"/>
                <a:cs typeface="Courier New"/>
                <a:sym typeface="Courier New"/>
              </a:rPr>
              <a:t>1</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seconds</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produceEvents</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monitor</a:t>
            </a:r>
            <a:r>
              <a:rPr b="1" lang="en" sz="2200">
                <a:solidFill>
                  <a:srgbClr val="BCBEC4"/>
                </a:solidFill>
                <a:highlight>
                  <a:srgbClr val="1E1F22"/>
                </a:highlight>
                <a:latin typeface="Courier New"/>
                <a:ea typeface="Courier New"/>
                <a:cs typeface="Courier New"/>
                <a:sym typeface="Courier New"/>
              </a:rPr>
              <a:t>.subscribe(</a:t>
            </a:r>
            <a:r>
              <a:rPr b="1" lang="en" sz="2200">
                <a:solidFill>
                  <a:srgbClr val="C77DBB"/>
                </a:solidFill>
                <a:highlight>
                  <a:srgbClr val="1E1F22"/>
                </a:highlight>
                <a:latin typeface="Courier New"/>
                <a:ea typeface="Courier New"/>
                <a:cs typeface="Courier New"/>
                <a:sym typeface="Courier New"/>
              </a:rPr>
              <a:t>ApplicationStarted</a:t>
            </a:r>
            <a:r>
              <a:rPr b="1" lang="en" sz="2200">
                <a:solidFill>
                  <a:srgbClr val="BCBEC4"/>
                </a:solidFill>
                <a:highlight>
                  <a:srgbClr val="1E1F22"/>
                </a:highlight>
                <a:latin typeface="Courier New"/>
                <a:ea typeface="Courier New"/>
                <a:cs typeface="Courier New"/>
                <a:sym typeface="Courier New"/>
              </a:rPr>
              <a:t>) { application -&gt;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application.</a:t>
            </a:r>
            <a:r>
              <a:rPr b="1" lang="en" sz="2200">
                <a:solidFill>
                  <a:srgbClr val="C77DBB"/>
                </a:solidFill>
                <a:highlight>
                  <a:srgbClr val="1E1F22"/>
                </a:highlight>
                <a:latin typeface="Courier New"/>
                <a:ea typeface="Courier New"/>
                <a:cs typeface="Courier New"/>
                <a:sym typeface="Courier New"/>
              </a:rPr>
              <a:t>log</a:t>
            </a:r>
            <a:r>
              <a:rPr b="1" lang="en" sz="2200">
                <a:solidFill>
                  <a:srgbClr val="BCBEC4"/>
                </a:solidFill>
                <a:highlight>
                  <a:srgbClr val="1E1F22"/>
                </a:highlight>
                <a:latin typeface="Courier New"/>
                <a:ea typeface="Courier New"/>
                <a:cs typeface="Courier New"/>
                <a:sym typeface="Courier New"/>
              </a:rPr>
              <a:t>.info(</a:t>
            </a:r>
            <a:r>
              <a:rPr b="1" lang="en" sz="2200">
                <a:solidFill>
                  <a:srgbClr val="6AAB73"/>
                </a:solidFill>
                <a:highlight>
                  <a:srgbClr val="1E1F22"/>
                </a:highlight>
                <a:latin typeface="Courier New"/>
                <a:ea typeface="Courier New"/>
                <a:cs typeface="Courier New"/>
                <a:sym typeface="Courier New"/>
              </a:rPr>
              <a:t>"Event Producer Started"</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application.</a:t>
            </a:r>
            <a:r>
              <a:rPr b="1" lang="en" sz="2200">
                <a:solidFill>
                  <a:srgbClr val="57AAF7"/>
                </a:solidFill>
                <a:highlight>
                  <a:srgbClr val="1E1F22"/>
                </a:highlight>
                <a:latin typeface="Courier New"/>
                <a:ea typeface="Courier New"/>
                <a:cs typeface="Courier New"/>
                <a:sym typeface="Courier New"/>
              </a:rPr>
              <a:t>launchEventJob</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C7832"/>
              </a:solidFill>
              <a:highlight>
                <a:srgbClr val="2B2B2B"/>
              </a:highlight>
              <a:latin typeface="Courier New"/>
              <a:ea typeface="Courier New"/>
              <a:cs typeface="Courier New"/>
              <a:sym typeface="Courier New"/>
            </a:endParaRPr>
          </a:p>
        </p:txBody>
      </p:sp>
      <p:sp>
        <p:nvSpPr>
          <p:cNvPr id="68" name="Google Shape;68;p12"/>
          <p:cNvSpPr txBox="1"/>
          <p:nvPr/>
        </p:nvSpPr>
        <p:spPr>
          <a:xfrm>
            <a:off x="1485325" y="194925"/>
            <a:ext cx="15231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Producing events</a:t>
            </a:r>
            <a:endParaRPr sz="8000">
              <a:solidFill>
                <a:schemeClr val="lt1"/>
              </a:solidFill>
              <a:latin typeface="Inter SemiBold"/>
              <a:ea typeface="Inter SemiBold"/>
              <a:cs typeface="Inter SemiBold"/>
              <a:sym typeface="Inter Semi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14" st="1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15" st="1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16" st="1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17" st="1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18" st="1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19" st="1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20" st="2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21" st="2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22" st="2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23" st="2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24" st="2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xEl>
                                              <p:pRg end="25" st="2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2" name="Shape 72"/>
        <p:cNvGrpSpPr/>
        <p:nvPr/>
      </p:nvGrpSpPr>
      <p:grpSpPr>
        <a:xfrm>
          <a:off x="0" y="0"/>
          <a:ext cx="0" cy="0"/>
          <a:chOff x="0" y="0"/>
          <a:chExt cx="0" cy="0"/>
        </a:xfrm>
      </p:grpSpPr>
      <p:pic>
        <p:nvPicPr>
          <p:cNvPr id="73" name="Google Shape;73;p13"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74" name="Google Shape;74;p13"/>
          <p:cNvSpPr txBox="1"/>
          <p:nvPr/>
        </p:nvSpPr>
        <p:spPr>
          <a:xfrm>
            <a:off x="0" y="1648050"/>
            <a:ext cx="18288000" cy="898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56A8F5"/>
                </a:solidFill>
                <a:highlight>
                  <a:srgbClr val="1E1F22"/>
                </a:highlight>
                <a:latin typeface="Courier New"/>
                <a:ea typeface="Courier New"/>
                <a:cs typeface="Courier New"/>
                <a:sym typeface="Courier New"/>
              </a:rPr>
              <a:t>main</a:t>
            </a:r>
            <a:r>
              <a:rPr b="1" lang="en" sz="2200">
                <a:solidFill>
                  <a:srgbClr val="BCBEC4"/>
                </a:solidFill>
                <a:highlight>
                  <a:srgbClr val="1E1F22"/>
                </a:highlight>
                <a:latin typeface="Courier New"/>
                <a:ea typeface="Courier New"/>
                <a:cs typeface="Courier New"/>
                <a:sym typeface="Courier New"/>
              </a:rPr>
              <a:t>() = embeddedServer(CIO, </a:t>
            </a:r>
            <a:r>
              <a:rPr b="1" lang="en" sz="2200">
                <a:solidFill>
                  <a:srgbClr val="C77DBB"/>
                </a:solidFill>
                <a:highlight>
                  <a:srgbClr val="1E1F22"/>
                </a:highlight>
                <a:latin typeface="Courier New"/>
                <a:ea typeface="Courier New"/>
                <a:cs typeface="Courier New"/>
                <a:sym typeface="Courier New"/>
              </a:rPr>
              <a:t>PRODUCER_PORT</a:t>
            </a:r>
            <a:r>
              <a:rPr b="1" lang="en" sz="2200">
                <a:solidFill>
                  <a:srgbClr val="BCBEC4"/>
                </a:solidFill>
                <a:highlight>
                  <a:srgbClr val="1E1F22"/>
                </a:highlight>
                <a:latin typeface="Courier New"/>
                <a:ea typeface="Courier New"/>
                <a:cs typeface="Courier New"/>
                <a:sym typeface="Courier New"/>
              </a:rPr>
              <a:t>, </a:t>
            </a:r>
            <a:r>
              <a:rPr b="1" lang="en" sz="2200">
                <a:solidFill>
                  <a:srgbClr val="6AAB73"/>
                </a:solidFill>
                <a:highlight>
                  <a:srgbClr val="1E1F22"/>
                </a:highlight>
                <a:latin typeface="Courier New"/>
                <a:ea typeface="Courier New"/>
                <a:cs typeface="Courier New"/>
                <a:sym typeface="Courier New"/>
              </a:rPr>
              <a:t>"0.0.0.0"</a:t>
            </a:r>
            <a:r>
              <a:rPr b="1" lang="en" sz="2200">
                <a:solidFill>
                  <a:srgbClr val="BCBEC4"/>
                </a:solidFill>
                <a:highlight>
                  <a:srgbClr val="1E1F22"/>
                </a:highlight>
                <a:latin typeface="Courier New"/>
                <a:ea typeface="Courier New"/>
                <a:cs typeface="Courier New"/>
                <a:sym typeface="Courier New"/>
              </a:rPr>
              <a:t>, </a:t>
            </a:r>
            <a:r>
              <a:rPr b="1" lang="en" sz="2200">
                <a:solidFill>
                  <a:srgbClr val="56C1D6"/>
                </a:solidFill>
                <a:highlight>
                  <a:srgbClr val="1E1F22"/>
                </a:highlight>
                <a:latin typeface="Courier New"/>
                <a:ea typeface="Courier New"/>
                <a:cs typeface="Courier New"/>
                <a:sym typeface="Courier New"/>
              </a:rPr>
              <a:t>module = </a:t>
            </a:r>
            <a:r>
              <a:rPr b="1" lang="en" sz="2200">
                <a:solidFill>
                  <a:srgbClr val="BCBEC4"/>
                </a:solidFill>
                <a:highlight>
                  <a:srgbClr val="1E1F22"/>
                </a:highlight>
                <a:latin typeface="Courier New"/>
                <a:ea typeface="Courier New"/>
                <a:cs typeface="Courier New"/>
                <a:sym typeface="Courier New"/>
              </a:rPr>
              <a:t>Application::module).start()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module</a:t>
            </a:r>
            <a:r>
              <a:rPr b="1" lang="en" sz="2200">
                <a:solidFill>
                  <a:srgbClr val="BCBEC4"/>
                </a:solidFill>
                <a:highlight>
                  <a:srgbClr val="1E1F22"/>
                </a:highlight>
                <a:latin typeface="Courier New"/>
                <a:ea typeface="Courier New"/>
                <a:cs typeface="Courier New"/>
                <a:sym typeface="Courier New"/>
              </a:rPr>
              <a:t>() { </a:t>
            </a:r>
            <a:r>
              <a:rPr b="1" lang="en" sz="2200">
                <a:solidFill>
                  <a:srgbClr val="57AAF7"/>
                </a:solidFill>
                <a:highlight>
                  <a:srgbClr val="1E1F22"/>
                </a:highlight>
                <a:latin typeface="Courier New"/>
                <a:ea typeface="Courier New"/>
                <a:cs typeface="Courier New"/>
                <a:sym typeface="Courier New"/>
              </a:rPr>
              <a:t>produceEvents</a:t>
            </a:r>
            <a:r>
              <a:rPr b="1" lang="en" sz="2200">
                <a:solidFill>
                  <a:srgbClr val="BCBEC4"/>
                </a:solidFill>
                <a:highlight>
                  <a:srgbClr val="1E1F22"/>
                </a:highlight>
                <a:latin typeface="Courier New"/>
                <a:ea typeface="Courier New"/>
                <a:cs typeface="Courier New"/>
                <a:sym typeface="Courier New"/>
              </a:rPr>
              <a:t>() </a:t>
            </a:r>
            <a:r>
              <a:rPr b="1" lang="en" sz="2200">
                <a:solidFill>
                  <a:srgbClr val="BCBEC4"/>
                </a:solidFill>
                <a:highlight>
                  <a:srgbClr val="1E1F22"/>
                </a:highlight>
                <a:latin typeface="Courier New"/>
                <a:ea typeface="Courier New"/>
                <a:cs typeface="Courier New"/>
                <a:sym typeface="Courier New"/>
              </a:rPr>
              <a:t>}</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sendEvent</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val </a:t>
            </a:r>
            <a:r>
              <a:rPr b="1" lang="en" sz="2200">
                <a:solidFill>
                  <a:srgbClr val="BCBEC4"/>
                </a:solidFill>
                <a:highlight>
                  <a:srgbClr val="1E1F22"/>
                </a:highlight>
                <a:latin typeface="Courier New"/>
                <a:ea typeface="Courier New"/>
                <a:cs typeface="Courier New"/>
                <a:sym typeface="Courier New"/>
              </a:rPr>
              <a:t>id = </a:t>
            </a:r>
            <a:r>
              <a:rPr b="1" lang="en" sz="2200">
                <a:solidFill>
                  <a:srgbClr val="C77DBB"/>
                </a:solidFill>
                <a:highlight>
                  <a:srgbClr val="1E1F22"/>
                </a:highlight>
                <a:latin typeface="Courier New"/>
                <a:ea typeface="Courier New"/>
                <a:cs typeface="Courier New"/>
                <a:sym typeface="Courier New"/>
              </a:rPr>
              <a:t>environment</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config</a:t>
            </a:r>
            <a:r>
              <a:rPr b="1" lang="en" sz="2200">
                <a:solidFill>
                  <a:srgbClr val="BCBEC4"/>
                </a:solidFill>
                <a:highlight>
                  <a:srgbClr val="1E1F22"/>
                </a:highlight>
                <a:latin typeface="Courier New"/>
                <a:ea typeface="Courier New"/>
                <a:cs typeface="Courier New"/>
                <a:sym typeface="Courier New"/>
              </a:rPr>
              <a:t>.property(</a:t>
            </a:r>
            <a:r>
              <a:rPr b="1" lang="en" sz="2200">
                <a:solidFill>
                  <a:srgbClr val="6AAB73"/>
                </a:solidFill>
                <a:highlight>
                  <a:srgbClr val="1E1F22"/>
                </a:highlight>
                <a:latin typeface="Courier New"/>
                <a:ea typeface="Courier New"/>
                <a:cs typeface="Courier New"/>
                <a:sym typeface="Courier New"/>
              </a:rPr>
              <a:t>"ktor.application.id"</a:t>
            </a:r>
            <a:r>
              <a:rPr b="1" lang="en" sz="2200">
                <a:solidFill>
                  <a:srgbClr val="BCBEC4"/>
                </a:solidFill>
                <a:highlight>
                  <a:srgbClr val="1E1F22"/>
                </a:highlight>
                <a:latin typeface="Courier New"/>
                <a:ea typeface="Courier New"/>
                <a:cs typeface="Courier New"/>
                <a:sym typeface="Courier New"/>
              </a:rPr>
              <a:t>).getString()</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val </a:t>
            </a:r>
            <a:r>
              <a:rPr b="1" lang="en" sz="2200">
                <a:solidFill>
                  <a:srgbClr val="BCBEC4"/>
                </a:solidFill>
                <a:highlight>
                  <a:srgbClr val="1E1F22"/>
                </a:highlight>
                <a:latin typeface="Courier New"/>
                <a:ea typeface="Courier New"/>
                <a:cs typeface="Courier New"/>
                <a:sym typeface="Courier New"/>
              </a:rPr>
              <a:t>event = MyEvent(</a:t>
            </a:r>
            <a:r>
              <a:rPr b="1" lang="en" sz="2200">
                <a:solidFill>
                  <a:srgbClr val="56C1D6"/>
                </a:solidFill>
                <a:highlight>
                  <a:srgbClr val="1E1F22"/>
                </a:highlight>
                <a:latin typeface="Courier New"/>
                <a:ea typeface="Courier New"/>
                <a:cs typeface="Courier New"/>
                <a:sym typeface="Courier New"/>
              </a:rPr>
              <a:t>message = </a:t>
            </a:r>
            <a:r>
              <a:rPr b="1" lang="en" sz="2200">
                <a:solidFill>
                  <a:srgbClr val="6AAB73"/>
                </a:solidFill>
                <a:highlight>
                  <a:srgbClr val="1E1F22"/>
                </a:highlight>
                <a:latin typeface="Courier New"/>
                <a:ea typeface="Courier New"/>
                <a:cs typeface="Courier New"/>
                <a:sym typeface="Courier New"/>
              </a:rPr>
              <a:t>"Hello from producer </a:t>
            </a:r>
            <a:r>
              <a:rPr b="1" lang="en" sz="2200">
                <a:solidFill>
                  <a:srgbClr val="CF8E6D"/>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id</a:t>
            </a:r>
            <a:r>
              <a:rPr b="1" lang="en" sz="2200">
                <a:solidFill>
                  <a:srgbClr val="6AAB73"/>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log</a:t>
            </a:r>
            <a:r>
              <a:rPr b="1" lang="en" sz="2200">
                <a:solidFill>
                  <a:srgbClr val="BCBEC4"/>
                </a:solidFill>
                <a:highlight>
                  <a:srgbClr val="1E1F22"/>
                </a:highlight>
                <a:latin typeface="Courier New"/>
                <a:ea typeface="Courier New"/>
                <a:cs typeface="Courier New"/>
                <a:sym typeface="Courier New"/>
              </a:rPr>
              <a:t>.info(</a:t>
            </a:r>
            <a:r>
              <a:rPr b="1" lang="en" sz="2200">
                <a:solidFill>
                  <a:srgbClr val="6AAB73"/>
                </a:solidFill>
                <a:highlight>
                  <a:srgbClr val="1E1F22"/>
                </a:highlight>
                <a:latin typeface="Courier New"/>
                <a:ea typeface="Courier New"/>
                <a:cs typeface="Courier New"/>
                <a:sym typeface="Courier New"/>
              </a:rPr>
              <a:t>"Sending event: </a:t>
            </a:r>
            <a:r>
              <a:rPr b="1" lang="en" sz="2200">
                <a:solidFill>
                  <a:srgbClr val="CF8E6D"/>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event.</a:t>
            </a:r>
            <a:r>
              <a:rPr b="1" lang="en" sz="2200">
                <a:solidFill>
                  <a:srgbClr val="C77DBB"/>
                </a:solidFill>
                <a:highlight>
                  <a:srgbClr val="1E1F22"/>
                </a:highlight>
                <a:latin typeface="Courier New"/>
                <a:ea typeface="Courier New"/>
                <a:cs typeface="Courier New"/>
                <a:sym typeface="Courier New"/>
              </a:rPr>
              <a:t>message</a:t>
            </a:r>
            <a:r>
              <a:rPr b="1" lang="en" sz="2200">
                <a:solidFill>
                  <a:srgbClr val="CF8E6D"/>
                </a:solidFill>
                <a:highlight>
                  <a:srgbClr val="1E1F22"/>
                </a:highlight>
                <a:latin typeface="Courier New"/>
                <a:ea typeface="Courier New"/>
                <a:cs typeface="Courier New"/>
                <a:sym typeface="Courier New"/>
              </a:rPr>
              <a:t>}</a:t>
            </a:r>
            <a:r>
              <a:rPr b="1" lang="en" sz="2200">
                <a:solidFill>
                  <a:srgbClr val="6AAB73"/>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launchEventJob</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launch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while </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isActive</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this</a:t>
            </a:r>
            <a:r>
              <a:rPr b="1" lang="en" sz="2200">
                <a:solidFill>
                  <a:srgbClr val="32B8AF"/>
                </a:solidFill>
                <a:highlight>
                  <a:srgbClr val="1E1F22"/>
                </a:highlight>
                <a:latin typeface="Courier New"/>
                <a:ea typeface="Courier New"/>
                <a:cs typeface="Courier New"/>
                <a:sym typeface="Courier New"/>
              </a:rPr>
              <a:t>@launchEventJob</a:t>
            </a:r>
            <a:r>
              <a:rPr b="1" lang="en" sz="2200">
                <a:solidFill>
                  <a:srgbClr val="BCBEC4"/>
                </a:solidFill>
                <a:highlight>
                  <a:srgbClr val="1E1F22"/>
                </a:highlight>
                <a:latin typeface="Courier New"/>
                <a:ea typeface="Courier New"/>
                <a:cs typeface="Courier New"/>
                <a:sym typeface="Courier New"/>
              </a:rPr>
              <a:t>.</a:t>
            </a:r>
            <a:r>
              <a:rPr b="1" lang="en" sz="2200">
                <a:solidFill>
                  <a:srgbClr val="57AAF7"/>
                </a:solidFill>
                <a:highlight>
                  <a:srgbClr val="1E1F22"/>
                </a:highlight>
                <a:latin typeface="Courier New"/>
                <a:ea typeface="Courier New"/>
                <a:cs typeface="Courier New"/>
                <a:sym typeface="Courier New"/>
              </a:rPr>
              <a:t>sendEvent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delay(</a:t>
            </a:r>
            <a:r>
              <a:rPr b="1" lang="en" sz="2200">
                <a:solidFill>
                  <a:srgbClr val="2AACB8"/>
                </a:solidFill>
                <a:highlight>
                  <a:srgbClr val="1E1F22"/>
                </a:highlight>
                <a:latin typeface="Courier New"/>
                <a:ea typeface="Courier New"/>
                <a:cs typeface="Courier New"/>
                <a:sym typeface="Courier New"/>
              </a:rPr>
              <a:t>1</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seconds</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produceEvents</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monitor</a:t>
            </a:r>
            <a:r>
              <a:rPr b="1" lang="en" sz="2200">
                <a:solidFill>
                  <a:srgbClr val="BCBEC4"/>
                </a:solidFill>
                <a:highlight>
                  <a:srgbClr val="1E1F22"/>
                </a:highlight>
                <a:latin typeface="Courier New"/>
                <a:ea typeface="Courier New"/>
                <a:cs typeface="Courier New"/>
                <a:sym typeface="Courier New"/>
              </a:rPr>
              <a:t>.subscribe(</a:t>
            </a:r>
            <a:r>
              <a:rPr b="1" lang="en" sz="2200">
                <a:solidFill>
                  <a:srgbClr val="C77DBB"/>
                </a:solidFill>
                <a:highlight>
                  <a:srgbClr val="1E1F22"/>
                </a:highlight>
                <a:latin typeface="Courier New"/>
                <a:ea typeface="Courier New"/>
                <a:cs typeface="Courier New"/>
                <a:sym typeface="Courier New"/>
              </a:rPr>
              <a:t>ApplicationStarted</a:t>
            </a:r>
            <a:r>
              <a:rPr b="1" lang="en" sz="2200">
                <a:solidFill>
                  <a:srgbClr val="BCBEC4"/>
                </a:solidFill>
                <a:highlight>
                  <a:srgbClr val="1E1F22"/>
                </a:highlight>
                <a:latin typeface="Courier New"/>
                <a:ea typeface="Courier New"/>
                <a:cs typeface="Courier New"/>
                <a:sym typeface="Courier New"/>
              </a:rPr>
              <a:t>) { application -&gt;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application.</a:t>
            </a:r>
            <a:r>
              <a:rPr b="1" lang="en" sz="2200">
                <a:solidFill>
                  <a:srgbClr val="C77DBB"/>
                </a:solidFill>
                <a:highlight>
                  <a:srgbClr val="1E1F22"/>
                </a:highlight>
                <a:latin typeface="Courier New"/>
                <a:ea typeface="Courier New"/>
                <a:cs typeface="Courier New"/>
                <a:sym typeface="Courier New"/>
              </a:rPr>
              <a:t>log</a:t>
            </a:r>
            <a:r>
              <a:rPr b="1" lang="en" sz="2200">
                <a:solidFill>
                  <a:srgbClr val="BCBEC4"/>
                </a:solidFill>
                <a:highlight>
                  <a:srgbClr val="1E1F22"/>
                </a:highlight>
                <a:latin typeface="Courier New"/>
                <a:ea typeface="Courier New"/>
                <a:cs typeface="Courier New"/>
                <a:sym typeface="Courier New"/>
              </a:rPr>
              <a:t>.info(</a:t>
            </a:r>
            <a:r>
              <a:rPr b="1" lang="en" sz="2200">
                <a:solidFill>
                  <a:srgbClr val="6AAB73"/>
                </a:solidFill>
                <a:highlight>
                  <a:srgbClr val="1E1F22"/>
                </a:highlight>
                <a:latin typeface="Courier New"/>
                <a:ea typeface="Courier New"/>
                <a:cs typeface="Courier New"/>
                <a:sym typeface="Courier New"/>
              </a:rPr>
              <a:t>"Event Producer Started"</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application.</a:t>
            </a:r>
            <a:r>
              <a:rPr b="1" lang="en" sz="2200">
                <a:solidFill>
                  <a:srgbClr val="57AAF7"/>
                </a:solidFill>
                <a:highlight>
                  <a:srgbClr val="1E1F22"/>
                </a:highlight>
                <a:latin typeface="Courier New"/>
                <a:ea typeface="Courier New"/>
                <a:cs typeface="Courier New"/>
                <a:sym typeface="Courier New"/>
              </a:rPr>
              <a:t>launchEventJob</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C7832"/>
              </a:solidFill>
              <a:highlight>
                <a:srgbClr val="2B2B2B"/>
              </a:highlight>
              <a:latin typeface="Courier New"/>
              <a:ea typeface="Courier New"/>
              <a:cs typeface="Courier New"/>
              <a:sym typeface="Courier New"/>
            </a:endParaRPr>
          </a:p>
        </p:txBody>
      </p:sp>
      <p:sp>
        <p:nvSpPr>
          <p:cNvPr id="75" name="Google Shape;75;p13"/>
          <p:cNvSpPr txBox="1"/>
          <p:nvPr/>
        </p:nvSpPr>
        <p:spPr>
          <a:xfrm>
            <a:off x="1485325" y="194925"/>
            <a:ext cx="15231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Producing events</a:t>
            </a:r>
            <a:endParaRPr sz="8000">
              <a:solidFill>
                <a:schemeClr val="lt1"/>
              </a:solidFill>
              <a:latin typeface="Inter SemiBold"/>
              <a:ea typeface="Inter SemiBold"/>
              <a:cs typeface="Inter SemiBold"/>
              <a:sym typeface="Inter Semi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022"/>
        </a:solidFill>
      </p:bgPr>
    </p:bg>
    <p:spTree>
      <p:nvGrpSpPr>
        <p:cNvPr id="79" name="Shape 79"/>
        <p:cNvGrpSpPr/>
        <p:nvPr/>
      </p:nvGrpSpPr>
      <p:grpSpPr>
        <a:xfrm>
          <a:off x="0" y="0"/>
          <a:ext cx="0" cy="0"/>
          <a:chOff x="0" y="0"/>
          <a:chExt cx="0" cy="0"/>
        </a:xfrm>
      </p:grpSpPr>
      <p:pic>
        <p:nvPicPr>
          <p:cNvPr id="80" name="Google Shape;80;p14" title="Screenshot 2025-05-20 at 21.41.43.png"/>
          <p:cNvPicPr preferRelativeResize="0"/>
          <p:nvPr/>
        </p:nvPicPr>
        <p:blipFill>
          <a:blip r:embed="rId3">
            <a:alphaModFix/>
          </a:blip>
          <a:stretch>
            <a:fillRect/>
          </a:stretch>
        </p:blipFill>
        <p:spPr>
          <a:xfrm>
            <a:off x="0" y="0"/>
            <a:ext cx="18288000" cy="10287000"/>
          </a:xfrm>
          <a:prstGeom prst="rect">
            <a:avLst/>
          </a:prstGeom>
          <a:noFill/>
          <a:ln>
            <a:noFill/>
          </a:ln>
        </p:spPr>
      </p:pic>
      <p:sp>
        <p:nvSpPr>
          <p:cNvPr id="81" name="Google Shape;81;p14"/>
          <p:cNvSpPr txBox="1"/>
          <p:nvPr/>
        </p:nvSpPr>
        <p:spPr>
          <a:xfrm>
            <a:off x="1528350" y="98400"/>
            <a:ext cx="15231300" cy="13194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Ktor Plugin API</a:t>
            </a:r>
            <a:endParaRPr sz="8000">
              <a:solidFill>
                <a:schemeClr val="lt1"/>
              </a:solidFill>
              <a:latin typeface="Inter SemiBold"/>
              <a:ea typeface="Inter SemiBold"/>
              <a:cs typeface="Inter SemiBold"/>
              <a:sym typeface="Inter SemiBold"/>
            </a:endParaRPr>
          </a:p>
        </p:txBody>
      </p:sp>
      <p:pic>
        <p:nvPicPr>
          <p:cNvPr id="82" name="Google Shape;82;p14"/>
          <p:cNvPicPr preferRelativeResize="0"/>
          <p:nvPr/>
        </p:nvPicPr>
        <p:blipFill>
          <a:blip r:embed="rId4">
            <a:alphaModFix/>
          </a:blip>
          <a:stretch>
            <a:fillRect/>
          </a:stretch>
        </p:blipFill>
        <p:spPr>
          <a:xfrm>
            <a:off x="0" y="2911078"/>
            <a:ext cx="18288000" cy="446484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6" name="Shape 86"/>
        <p:cNvGrpSpPr/>
        <p:nvPr/>
      </p:nvGrpSpPr>
      <p:grpSpPr>
        <a:xfrm>
          <a:off x="0" y="0"/>
          <a:ext cx="0" cy="0"/>
          <a:chOff x="0" y="0"/>
          <a:chExt cx="0" cy="0"/>
        </a:xfrm>
      </p:grpSpPr>
      <p:pic>
        <p:nvPicPr>
          <p:cNvPr id="87" name="Google Shape;87;p15"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88" name="Google Shape;88;p15"/>
          <p:cNvSpPr txBox="1"/>
          <p:nvPr/>
        </p:nvSpPr>
        <p:spPr>
          <a:xfrm>
            <a:off x="0" y="1648050"/>
            <a:ext cx="18129600" cy="628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public fun </a:t>
            </a:r>
            <a:r>
              <a:rPr b="1" lang="en" sz="2200">
                <a:solidFill>
                  <a:srgbClr val="56A8F5"/>
                </a:solidFill>
                <a:highlight>
                  <a:srgbClr val="1E1F22"/>
                </a:highlight>
                <a:latin typeface="Courier New"/>
                <a:ea typeface="Courier New"/>
                <a:cs typeface="Courier New"/>
                <a:sym typeface="Courier New"/>
              </a:rPr>
              <a:t>createApplicationPlugin</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name: String,</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body: PluginBuilder&lt;Unit&gt;.() -&gt; Unit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ApplicationPlugin&lt;Unit&gt; = </a:t>
            </a:r>
            <a:r>
              <a:rPr b="1" i="1" lang="en" sz="2200">
                <a:solidFill>
                  <a:srgbClr val="BCBEC4"/>
                </a:solidFill>
                <a:highlight>
                  <a:srgbClr val="1E1F22"/>
                </a:highlight>
                <a:latin typeface="Courier New"/>
                <a:ea typeface="Courier New"/>
                <a:cs typeface="Courier New"/>
                <a:sym typeface="Courier New"/>
              </a:rPr>
              <a:t>createApplicationPlugin</a:t>
            </a:r>
            <a:r>
              <a:rPr b="1" lang="en" sz="2200">
                <a:solidFill>
                  <a:srgbClr val="BCBEC4"/>
                </a:solidFill>
                <a:highlight>
                  <a:srgbClr val="1E1F22"/>
                </a:highlight>
                <a:latin typeface="Courier New"/>
                <a:ea typeface="Courier New"/>
                <a:cs typeface="Courier New"/>
                <a:sym typeface="Courier New"/>
              </a:rPr>
              <a:t>(name, {}, body)</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val </a:t>
            </a:r>
            <a:r>
              <a:rPr b="1" lang="en" sz="2200">
                <a:solidFill>
                  <a:srgbClr val="C77DBB"/>
                </a:solidFill>
                <a:highlight>
                  <a:srgbClr val="1E1F22"/>
                </a:highlight>
                <a:latin typeface="Courier New"/>
                <a:ea typeface="Courier New"/>
                <a:cs typeface="Courier New"/>
                <a:sym typeface="Courier New"/>
              </a:rPr>
              <a:t>produceEventsPlugin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createApplicationPlugin(</a:t>
            </a:r>
            <a:r>
              <a:rPr b="1" lang="en" sz="2200">
                <a:solidFill>
                  <a:srgbClr val="6AAB73"/>
                </a:solidFill>
                <a:highlight>
                  <a:srgbClr val="1E1F22"/>
                </a:highlight>
                <a:latin typeface="Courier New"/>
                <a:ea typeface="Courier New"/>
                <a:cs typeface="Courier New"/>
                <a:sym typeface="Courier New"/>
              </a:rPr>
              <a:t>"produceEvents"</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on(MonitoringEvent(</a:t>
            </a:r>
            <a:r>
              <a:rPr b="1" lang="en" sz="2200">
                <a:solidFill>
                  <a:srgbClr val="C77DBB"/>
                </a:solidFill>
                <a:highlight>
                  <a:srgbClr val="1E1F22"/>
                </a:highlight>
                <a:latin typeface="Courier New"/>
                <a:ea typeface="Courier New"/>
                <a:cs typeface="Courier New"/>
                <a:sym typeface="Courier New"/>
              </a:rPr>
              <a:t>ApplicationStarted</a:t>
            </a:r>
            <a:r>
              <a:rPr b="1" lang="en" sz="2200">
                <a:solidFill>
                  <a:srgbClr val="BCBEC4"/>
                </a:solidFill>
                <a:highlight>
                  <a:srgbClr val="1E1F22"/>
                </a:highlight>
                <a:latin typeface="Courier New"/>
                <a:ea typeface="Courier New"/>
                <a:cs typeface="Courier New"/>
                <a:sym typeface="Courier New"/>
              </a:rPr>
              <a:t>)) { application -&gt;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application.</a:t>
            </a:r>
            <a:r>
              <a:rPr b="1" lang="en" sz="2200">
                <a:solidFill>
                  <a:srgbClr val="C77DBB"/>
                </a:solidFill>
                <a:highlight>
                  <a:srgbClr val="1E1F22"/>
                </a:highlight>
                <a:latin typeface="Courier New"/>
                <a:ea typeface="Courier New"/>
                <a:cs typeface="Courier New"/>
                <a:sym typeface="Courier New"/>
              </a:rPr>
              <a:t>log</a:t>
            </a:r>
            <a:r>
              <a:rPr b="1" lang="en" sz="2200">
                <a:solidFill>
                  <a:srgbClr val="BCBEC4"/>
                </a:solidFill>
                <a:highlight>
                  <a:srgbClr val="1E1F22"/>
                </a:highlight>
                <a:latin typeface="Courier New"/>
                <a:ea typeface="Courier New"/>
                <a:cs typeface="Courier New"/>
                <a:sym typeface="Courier New"/>
              </a:rPr>
              <a:t>.info(</a:t>
            </a:r>
            <a:r>
              <a:rPr b="1" lang="en" sz="2200">
                <a:solidFill>
                  <a:srgbClr val="6AAB73"/>
                </a:solidFill>
                <a:highlight>
                  <a:srgbClr val="1E1F22"/>
                </a:highlight>
                <a:latin typeface="Courier New"/>
                <a:ea typeface="Courier New"/>
                <a:cs typeface="Courier New"/>
                <a:sym typeface="Courier New"/>
              </a:rPr>
              <a:t>"Event Producer Started"</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7AAF7"/>
                </a:solidFill>
                <a:highlight>
                  <a:srgbClr val="1E1F22"/>
                </a:highlight>
                <a:latin typeface="Courier New"/>
                <a:ea typeface="Courier New"/>
                <a:cs typeface="Courier New"/>
                <a:sym typeface="Courier New"/>
              </a:rPr>
              <a:t>launchEventJob</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p:txBody>
      </p:sp>
      <p:sp>
        <p:nvSpPr>
          <p:cNvPr id="89" name="Google Shape;89;p15"/>
          <p:cNvSpPr txBox="1"/>
          <p:nvPr/>
        </p:nvSpPr>
        <p:spPr>
          <a:xfrm>
            <a:off x="314975" y="194925"/>
            <a:ext cx="17610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Creating a Plugin</a:t>
            </a:r>
            <a:endParaRPr sz="8000">
              <a:solidFill>
                <a:schemeClr val="lt1"/>
              </a:solidFill>
              <a:latin typeface="Inter SemiBold"/>
              <a:ea typeface="Inter SemiBold"/>
              <a:cs typeface="Inter SemiBold"/>
              <a:sym typeface="Inter Semi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14" st="1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15" st="1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16" st="1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
                                            <p:txEl>
                                              <p:pRg end="17" st="1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3" name="Shape 93"/>
        <p:cNvGrpSpPr/>
        <p:nvPr/>
      </p:nvGrpSpPr>
      <p:grpSpPr>
        <a:xfrm>
          <a:off x="0" y="0"/>
          <a:ext cx="0" cy="0"/>
          <a:chOff x="0" y="0"/>
          <a:chExt cx="0" cy="0"/>
        </a:xfrm>
      </p:grpSpPr>
      <p:pic>
        <p:nvPicPr>
          <p:cNvPr id="94" name="Google Shape;94;p16"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95" name="Google Shape;95;p16"/>
          <p:cNvSpPr txBox="1"/>
          <p:nvPr/>
        </p:nvSpPr>
        <p:spPr>
          <a:xfrm>
            <a:off x="0" y="1648050"/>
            <a:ext cx="18129600" cy="831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public fun </a:t>
            </a:r>
            <a:r>
              <a:rPr b="1" lang="en" sz="2200">
                <a:solidFill>
                  <a:srgbClr val="56A8F5"/>
                </a:solidFill>
                <a:highlight>
                  <a:srgbClr val="1E1F22"/>
                </a:highlight>
                <a:latin typeface="Courier New"/>
                <a:ea typeface="Courier New"/>
                <a:cs typeface="Courier New"/>
                <a:sym typeface="Courier New"/>
              </a:rPr>
              <a:t>createApplicationPlugin</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name: String,</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body: PluginBuilder&lt;Unit&gt;.() -&gt; Unit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ApplicationPlugin&lt;Unit&gt; = </a:t>
            </a:r>
            <a:r>
              <a:rPr b="1" i="1" lang="en" sz="2200">
                <a:solidFill>
                  <a:srgbClr val="BCBEC4"/>
                </a:solidFill>
                <a:highlight>
                  <a:srgbClr val="1E1F22"/>
                </a:highlight>
                <a:latin typeface="Courier New"/>
                <a:ea typeface="Courier New"/>
                <a:cs typeface="Courier New"/>
                <a:sym typeface="Courier New"/>
              </a:rPr>
              <a:t>createApplicationPlugin</a:t>
            </a:r>
            <a:r>
              <a:rPr b="1" lang="en" sz="2200">
                <a:solidFill>
                  <a:srgbClr val="BCBEC4"/>
                </a:solidFill>
                <a:highlight>
                  <a:srgbClr val="1E1F22"/>
                </a:highlight>
                <a:latin typeface="Courier New"/>
                <a:ea typeface="Courier New"/>
                <a:cs typeface="Courier New"/>
                <a:sym typeface="Courier New"/>
              </a:rPr>
              <a:t>(name, {}, body)</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val </a:t>
            </a:r>
            <a:r>
              <a:rPr b="1" lang="en" sz="2200">
                <a:solidFill>
                  <a:srgbClr val="C77DBB"/>
                </a:solidFill>
                <a:highlight>
                  <a:srgbClr val="1E1F22"/>
                </a:highlight>
                <a:latin typeface="Courier New"/>
                <a:ea typeface="Courier New"/>
                <a:cs typeface="Courier New"/>
                <a:sym typeface="Courier New"/>
              </a:rPr>
              <a:t>produceEventsPlugin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createApplicationPlugin(</a:t>
            </a:r>
            <a:r>
              <a:rPr b="1" lang="en" sz="2200">
                <a:solidFill>
                  <a:srgbClr val="6AAB73"/>
                </a:solidFill>
                <a:highlight>
                  <a:srgbClr val="1E1F22"/>
                </a:highlight>
                <a:latin typeface="Courier New"/>
                <a:ea typeface="Courier New"/>
                <a:cs typeface="Courier New"/>
                <a:sym typeface="Courier New"/>
              </a:rPr>
              <a:t>"produceEvents"</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on(MonitoringEvent(</a:t>
            </a:r>
            <a:r>
              <a:rPr b="1" lang="en" sz="2200">
                <a:solidFill>
                  <a:srgbClr val="C77DBB"/>
                </a:solidFill>
                <a:highlight>
                  <a:srgbClr val="1E1F22"/>
                </a:highlight>
                <a:latin typeface="Courier New"/>
                <a:ea typeface="Courier New"/>
                <a:cs typeface="Courier New"/>
                <a:sym typeface="Courier New"/>
              </a:rPr>
              <a:t>ApplicationStarted</a:t>
            </a:r>
            <a:r>
              <a:rPr b="1" lang="en" sz="2200">
                <a:solidFill>
                  <a:srgbClr val="BCBEC4"/>
                </a:solidFill>
                <a:highlight>
                  <a:srgbClr val="1E1F22"/>
                </a:highlight>
                <a:latin typeface="Courier New"/>
                <a:ea typeface="Courier New"/>
                <a:cs typeface="Courier New"/>
                <a:sym typeface="Courier New"/>
              </a:rPr>
              <a:t>)) { application -&gt;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application.</a:t>
            </a:r>
            <a:r>
              <a:rPr b="1" lang="en" sz="2200">
                <a:solidFill>
                  <a:srgbClr val="C77DBB"/>
                </a:solidFill>
                <a:highlight>
                  <a:srgbClr val="1E1F22"/>
                </a:highlight>
                <a:latin typeface="Courier New"/>
                <a:ea typeface="Courier New"/>
                <a:cs typeface="Courier New"/>
                <a:sym typeface="Courier New"/>
              </a:rPr>
              <a:t>log</a:t>
            </a:r>
            <a:r>
              <a:rPr b="1" lang="en" sz="2200">
                <a:solidFill>
                  <a:srgbClr val="BCBEC4"/>
                </a:solidFill>
                <a:highlight>
                  <a:srgbClr val="1E1F22"/>
                </a:highlight>
                <a:latin typeface="Courier New"/>
                <a:ea typeface="Courier New"/>
                <a:cs typeface="Courier New"/>
                <a:sym typeface="Courier New"/>
              </a:rPr>
              <a:t>.info(</a:t>
            </a:r>
            <a:r>
              <a:rPr b="1" lang="en" sz="2200">
                <a:solidFill>
                  <a:srgbClr val="6AAB73"/>
                </a:solidFill>
                <a:highlight>
                  <a:srgbClr val="1E1F22"/>
                </a:highlight>
                <a:latin typeface="Courier New"/>
                <a:ea typeface="Courier New"/>
                <a:cs typeface="Courier New"/>
                <a:sym typeface="Courier New"/>
              </a:rPr>
              <a:t>"Event Producer Started"</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application.</a:t>
            </a:r>
            <a:r>
              <a:rPr b="1" lang="en" sz="2200">
                <a:solidFill>
                  <a:srgbClr val="57AAF7"/>
                </a:solidFill>
                <a:highlight>
                  <a:srgbClr val="1E1F22"/>
                </a:highlight>
                <a:latin typeface="Courier New"/>
                <a:ea typeface="Courier New"/>
                <a:cs typeface="Courier New"/>
                <a:sym typeface="Courier New"/>
              </a:rPr>
              <a:t>launchEventJob</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produceEvents</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install</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produceEventsPlugin</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p:txBody>
      </p:sp>
      <p:sp>
        <p:nvSpPr>
          <p:cNvPr id="96" name="Google Shape;96;p16"/>
          <p:cNvSpPr txBox="1"/>
          <p:nvPr/>
        </p:nvSpPr>
        <p:spPr>
          <a:xfrm>
            <a:off x="314975" y="194925"/>
            <a:ext cx="17610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Installing a Plugin</a:t>
            </a:r>
            <a:endParaRPr sz="8000">
              <a:solidFill>
                <a:schemeClr val="lt1"/>
              </a:solidFill>
              <a:latin typeface="Inter SemiBold"/>
              <a:ea typeface="Inter SemiBold"/>
              <a:cs typeface="Inter SemiBold"/>
              <a:sym typeface="Inter SemiBold"/>
            </a:endParaRPr>
          </a:p>
          <a:p>
            <a:pPr indent="0" lvl="0" marL="0" rtl="0" algn="ctr">
              <a:lnSpc>
                <a:spcPct val="85000"/>
              </a:lnSpc>
              <a:spcBef>
                <a:spcPts val="0"/>
              </a:spcBef>
              <a:spcAft>
                <a:spcPts val="0"/>
              </a:spcAft>
              <a:buNone/>
            </a:pPr>
            <a:r>
              <a:t/>
            </a:r>
            <a:endParaRPr sz="8000">
              <a:solidFill>
                <a:schemeClr val="lt1"/>
              </a:solidFill>
              <a:latin typeface="Inter SemiBold"/>
              <a:ea typeface="Inter SemiBold"/>
              <a:cs typeface="Inter SemiBold"/>
              <a:sym typeface="Inter Semi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14" st="1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15" st="1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16" st="1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17" st="1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18" st="1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19" st="1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20" st="2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21" st="2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22" st="2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
                                            <p:txEl>
                                              <p:pRg end="23" st="2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0" name="Shape 100"/>
        <p:cNvGrpSpPr/>
        <p:nvPr/>
      </p:nvGrpSpPr>
      <p:grpSpPr>
        <a:xfrm>
          <a:off x="0" y="0"/>
          <a:ext cx="0" cy="0"/>
          <a:chOff x="0" y="0"/>
          <a:chExt cx="0" cy="0"/>
        </a:xfrm>
      </p:grpSpPr>
      <p:pic>
        <p:nvPicPr>
          <p:cNvPr id="101" name="Google Shape;101;p17"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102" name="Google Shape;102;p17"/>
          <p:cNvSpPr txBox="1"/>
          <p:nvPr/>
        </p:nvSpPr>
        <p:spPr>
          <a:xfrm>
            <a:off x="0" y="1648050"/>
            <a:ext cx="18288000" cy="932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56A8F5"/>
                </a:solidFill>
                <a:highlight>
                  <a:srgbClr val="1E1F22"/>
                </a:highlight>
                <a:latin typeface="Courier New"/>
                <a:ea typeface="Courier New"/>
                <a:cs typeface="Courier New"/>
                <a:sym typeface="Courier New"/>
              </a:rPr>
              <a:t>main</a:t>
            </a:r>
            <a:r>
              <a:rPr b="1" lang="en" sz="2200">
                <a:solidFill>
                  <a:srgbClr val="BCBEC4"/>
                </a:solidFill>
                <a:highlight>
                  <a:srgbClr val="1E1F22"/>
                </a:highlight>
                <a:latin typeface="Courier New"/>
                <a:ea typeface="Courier New"/>
                <a:cs typeface="Courier New"/>
                <a:sym typeface="Courier New"/>
              </a:rPr>
              <a:t>() = embeddedServer(CIO, </a:t>
            </a:r>
            <a:r>
              <a:rPr b="1" lang="en" sz="2200">
                <a:solidFill>
                  <a:srgbClr val="C77DBB"/>
                </a:solidFill>
                <a:highlight>
                  <a:srgbClr val="1E1F22"/>
                </a:highlight>
                <a:latin typeface="Courier New"/>
                <a:ea typeface="Courier New"/>
                <a:cs typeface="Courier New"/>
                <a:sym typeface="Courier New"/>
              </a:rPr>
              <a:t>PRODUCER_PORT</a:t>
            </a:r>
            <a:r>
              <a:rPr b="1" lang="en" sz="2200">
                <a:solidFill>
                  <a:srgbClr val="BCBEC4"/>
                </a:solidFill>
                <a:highlight>
                  <a:srgbClr val="1E1F22"/>
                </a:highlight>
                <a:latin typeface="Courier New"/>
                <a:ea typeface="Courier New"/>
                <a:cs typeface="Courier New"/>
                <a:sym typeface="Courier New"/>
              </a:rPr>
              <a:t>, </a:t>
            </a:r>
            <a:r>
              <a:rPr b="1" lang="en" sz="2200">
                <a:solidFill>
                  <a:srgbClr val="6AAB73"/>
                </a:solidFill>
                <a:highlight>
                  <a:srgbClr val="1E1F22"/>
                </a:highlight>
                <a:latin typeface="Courier New"/>
                <a:ea typeface="Courier New"/>
                <a:cs typeface="Courier New"/>
                <a:sym typeface="Courier New"/>
              </a:rPr>
              <a:t>"0.0.0.0"</a:t>
            </a:r>
            <a:r>
              <a:rPr b="1" lang="en" sz="2200">
                <a:solidFill>
                  <a:srgbClr val="BCBEC4"/>
                </a:solidFill>
                <a:highlight>
                  <a:srgbClr val="1E1F22"/>
                </a:highlight>
                <a:latin typeface="Courier New"/>
                <a:ea typeface="Courier New"/>
                <a:cs typeface="Courier New"/>
                <a:sym typeface="Courier New"/>
              </a:rPr>
              <a:t>, </a:t>
            </a:r>
            <a:r>
              <a:rPr b="1" lang="en" sz="2200">
                <a:solidFill>
                  <a:srgbClr val="56C1D6"/>
                </a:solidFill>
                <a:highlight>
                  <a:srgbClr val="1E1F22"/>
                </a:highlight>
                <a:latin typeface="Courier New"/>
                <a:ea typeface="Courier New"/>
                <a:cs typeface="Courier New"/>
                <a:sym typeface="Courier New"/>
              </a:rPr>
              <a:t>module = </a:t>
            </a:r>
            <a:r>
              <a:rPr b="1" lang="en" sz="2200">
                <a:solidFill>
                  <a:srgbClr val="BCBEC4"/>
                </a:solidFill>
                <a:highlight>
                  <a:srgbClr val="1E1F22"/>
                </a:highlight>
                <a:latin typeface="Courier New"/>
                <a:ea typeface="Courier New"/>
                <a:cs typeface="Courier New"/>
                <a:sym typeface="Courier New"/>
              </a:rPr>
              <a:t>Application::module).start()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module</a:t>
            </a:r>
            <a:r>
              <a:rPr b="1" lang="en" sz="2200">
                <a:solidFill>
                  <a:srgbClr val="BCBEC4"/>
                </a:solidFill>
                <a:highlight>
                  <a:srgbClr val="1E1F22"/>
                </a:highlight>
                <a:latin typeface="Courier New"/>
                <a:ea typeface="Courier New"/>
                <a:cs typeface="Courier New"/>
                <a:sym typeface="Courier New"/>
              </a:rPr>
              <a:t>() { </a:t>
            </a:r>
            <a:r>
              <a:rPr b="1" lang="en" sz="2200">
                <a:solidFill>
                  <a:srgbClr val="57AAF7"/>
                </a:solidFill>
                <a:highlight>
                  <a:srgbClr val="1E1F22"/>
                </a:highlight>
                <a:latin typeface="Courier New"/>
                <a:ea typeface="Courier New"/>
                <a:cs typeface="Courier New"/>
                <a:sym typeface="Courier New"/>
              </a:rPr>
              <a:t>produceEvents</a:t>
            </a:r>
            <a:r>
              <a:rPr b="1" lang="en" sz="2200">
                <a:solidFill>
                  <a:srgbClr val="BCBEC4"/>
                </a:solidFill>
                <a:highlight>
                  <a:srgbClr val="1E1F22"/>
                </a:highlight>
                <a:latin typeface="Courier New"/>
                <a:ea typeface="Courier New"/>
                <a:cs typeface="Courier New"/>
                <a:sym typeface="Courier New"/>
              </a:rPr>
              <a:t>()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sendEvent</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val </a:t>
            </a:r>
            <a:r>
              <a:rPr b="1" lang="en" sz="2200">
                <a:solidFill>
                  <a:srgbClr val="BCBEC4"/>
                </a:solidFill>
                <a:highlight>
                  <a:srgbClr val="1E1F22"/>
                </a:highlight>
                <a:latin typeface="Courier New"/>
                <a:ea typeface="Courier New"/>
                <a:cs typeface="Courier New"/>
                <a:sym typeface="Courier New"/>
              </a:rPr>
              <a:t>id = </a:t>
            </a:r>
            <a:r>
              <a:rPr b="1" lang="en" sz="2200">
                <a:solidFill>
                  <a:srgbClr val="C77DBB"/>
                </a:solidFill>
                <a:highlight>
                  <a:srgbClr val="1E1F22"/>
                </a:highlight>
                <a:latin typeface="Courier New"/>
                <a:ea typeface="Courier New"/>
                <a:cs typeface="Courier New"/>
                <a:sym typeface="Courier New"/>
              </a:rPr>
              <a:t>environment</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config</a:t>
            </a:r>
            <a:r>
              <a:rPr b="1" lang="en" sz="2200">
                <a:solidFill>
                  <a:srgbClr val="BCBEC4"/>
                </a:solidFill>
                <a:highlight>
                  <a:srgbClr val="1E1F22"/>
                </a:highlight>
                <a:latin typeface="Courier New"/>
                <a:ea typeface="Courier New"/>
                <a:cs typeface="Courier New"/>
                <a:sym typeface="Courier New"/>
              </a:rPr>
              <a:t>.property(</a:t>
            </a:r>
            <a:r>
              <a:rPr b="1" lang="en" sz="2200">
                <a:solidFill>
                  <a:srgbClr val="6AAB73"/>
                </a:solidFill>
                <a:highlight>
                  <a:srgbClr val="1E1F22"/>
                </a:highlight>
                <a:latin typeface="Courier New"/>
                <a:ea typeface="Courier New"/>
                <a:cs typeface="Courier New"/>
                <a:sym typeface="Courier New"/>
              </a:rPr>
              <a:t>"ktor.application.id"</a:t>
            </a:r>
            <a:r>
              <a:rPr b="1" lang="en" sz="2200">
                <a:solidFill>
                  <a:srgbClr val="BCBEC4"/>
                </a:solidFill>
                <a:highlight>
                  <a:srgbClr val="1E1F22"/>
                </a:highlight>
                <a:latin typeface="Courier New"/>
                <a:ea typeface="Courier New"/>
                <a:cs typeface="Courier New"/>
                <a:sym typeface="Courier New"/>
              </a:rPr>
              <a:t>).getString()</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val </a:t>
            </a:r>
            <a:r>
              <a:rPr b="1" lang="en" sz="2200">
                <a:solidFill>
                  <a:srgbClr val="BCBEC4"/>
                </a:solidFill>
                <a:highlight>
                  <a:srgbClr val="1E1F22"/>
                </a:highlight>
                <a:latin typeface="Courier New"/>
                <a:ea typeface="Courier New"/>
                <a:cs typeface="Courier New"/>
                <a:sym typeface="Courier New"/>
              </a:rPr>
              <a:t>event = MyEvent(</a:t>
            </a:r>
            <a:r>
              <a:rPr b="1" lang="en" sz="2200">
                <a:solidFill>
                  <a:srgbClr val="56C1D6"/>
                </a:solidFill>
                <a:highlight>
                  <a:srgbClr val="1E1F22"/>
                </a:highlight>
                <a:latin typeface="Courier New"/>
                <a:ea typeface="Courier New"/>
                <a:cs typeface="Courier New"/>
                <a:sym typeface="Courier New"/>
              </a:rPr>
              <a:t>message = </a:t>
            </a:r>
            <a:r>
              <a:rPr b="1" lang="en" sz="2200">
                <a:solidFill>
                  <a:srgbClr val="6AAB73"/>
                </a:solidFill>
                <a:highlight>
                  <a:srgbClr val="1E1F22"/>
                </a:highlight>
                <a:latin typeface="Courier New"/>
                <a:ea typeface="Courier New"/>
                <a:cs typeface="Courier New"/>
                <a:sym typeface="Courier New"/>
              </a:rPr>
              <a:t>"Hello from producer </a:t>
            </a:r>
            <a:r>
              <a:rPr b="1" lang="en" sz="2200">
                <a:solidFill>
                  <a:srgbClr val="CF8E6D"/>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id</a:t>
            </a:r>
            <a:r>
              <a:rPr b="1" lang="en" sz="2200">
                <a:solidFill>
                  <a:srgbClr val="6AAB73"/>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log</a:t>
            </a:r>
            <a:r>
              <a:rPr b="1" lang="en" sz="2200">
                <a:solidFill>
                  <a:srgbClr val="BCBEC4"/>
                </a:solidFill>
                <a:highlight>
                  <a:srgbClr val="1E1F22"/>
                </a:highlight>
                <a:latin typeface="Courier New"/>
                <a:ea typeface="Courier New"/>
                <a:cs typeface="Courier New"/>
                <a:sym typeface="Courier New"/>
              </a:rPr>
              <a:t>.info(</a:t>
            </a:r>
            <a:r>
              <a:rPr b="1" lang="en" sz="2200">
                <a:solidFill>
                  <a:srgbClr val="6AAB73"/>
                </a:solidFill>
                <a:highlight>
                  <a:srgbClr val="1E1F22"/>
                </a:highlight>
                <a:latin typeface="Courier New"/>
                <a:ea typeface="Courier New"/>
                <a:cs typeface="Courier New"/>
                <a:sym typeface="Courier New"/>
              </a:rPr>
              <a:t>"Sending event: </a:t>
            </a:r>
            <a:r>
              <a:rPr b="1" lang="en" sz="2200">
                <a:solidFill>
                  <a:srgbClr val="CF8E6D"/>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event.</a:t>
            </a:r>
            <a:r>
              <a:rPr b="1" lang="en" sz="2200">
                <a:solidFill>
                  <a:srgbClr val="C77DBB"/>
                </a:solidFill>
                <a:highlight>
                  <a:srgbClr val="1E1F22"/>
                </a:highlight>
                <a:latin typeface="Courier New"/>
                <a:ea typeface="Courier New"/>
                <a:cs typeface="Courier New"/>
                <a:sym typeface="Courier New"/>
              </a:rPr>
              <a:t>message</a:t>
            </a:r>
            <a:r>
              <a:rPr b="1" lang="en" sz="2200">
                <a:solidFill>
                  <a:srgbClr val="CF8E6D"/>
                </a:solidFill>
                <a:highlight>
                  <a:srgbClr val="1E1F22"/>
                </a:highlight>
                <a:latin typeface="Courier New"/>
                <a:ea typeface="Courier New"/>
                <a:cs typeface="Courier New"/>
                <a:sym typeface="Courier New"/>
              </a:rPr>
              <a:t>}</a:t>
            </a:r>
            <a:r>
              <a:rPr b="1" lang="en" sz="2200">
                <a:solidFill>
                  <a:srgbClr val="6AAB73"/>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launchEventJob</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launch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while </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isActive</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this</a:t>
            </a:r>
            <a:r>
              <a:rPr b="1" lang="en" sz="2200">
                <a:solidFill>
                  <a:srgbClr val="32B8AF"/>
                </a:solidFill>
                <a:highlight>
                  <a:srgbClr val="1E1F22"/>
                </a:highlight>
                <a:latin typeface="Courier New"/>
                <a:ea typeface="Courier New"/>
                <a:cs typeface="Courier New"/>
                <a:sym typeface="Courier New"/>
              </a:rPr>
              <a:t>@launchEventJob</a:t>
            </a:r>
            <a:r>
              <a:rPr b="1" lang="en" sz="2200">
                <a:solidFill>
                  <a:srgbClr val="BCBEC4"/>
                </a:solidFill>
                <a:highlight>
                  <a:srgbClr val="1E1F22"/>
                </a:highlight>
                <a:latin typeface="Courier New"/>
                <a:ea typeface="Courier New"/>
                <a:cs typeface="Courier New"/>
                <a:sym typeface="Courier New"/>
              </a:rPr>
              <a:t>.</a:t>
            </a:r>
            <a:r>
              <a:rPr b="1" lang="en" sz="2200">
                <a:solidFill>
                  <a:srgbClr val="57AAF7"/>
                </a:solidFill>
                <a:highlight>
                  <a:srgbClr val="1E1F22"/>
                </a:highlight>
                <a:latin typeface="Courier New"/>
                <a:ea typeface="Courier New"/>
                <a:cs typeface="Courier New"/>
                <a:sym typeface="Courier New"/>
              </a:rPr>
              <a:t>sendEvent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delay(</a:t>
            </a:r>
            <a:r>
              <a:rPr b="1" lang="en" sz="2200">
                <a:solidFill>
                  <a:srgbClr val="2AACB8"/>
                </a:solidFill>
                <a:highlight>
                  <a:srgbClr val="1E1F22"/>
                </a:highlight>
                <a:latin typeface="Courier New"/>
                <a:ea typeface="Courier New"/>
                <a:cs typeface="Courier New"/>
                <a:sym typeface="Courier New"/>
              </a:rPr>
              <a:t>1</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seconds</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produceEvents</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install</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produceEventsPlugin</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val </a:t>
            </a:r>
            <a:r>
              <a:rPr b="1" lang="en" sz="2200">
                <a:solidFill>
                  <a:srgbClr val="C77DBB"/>
                </a:solidFill>
                <a:highlight>
                  <a:srgbClr val="1E1F22"/>
                </a:highlight>
                <a:latin typeface="Courier New"/>
                <a:ea typeface="Courier New"/>
                <a:cs typeface="Courier New"/>
                <a:sym typeface="Courier New"/>
              </a:rPr>
              <a:t>produceEventsPlugin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createApplicationPlugin(</a:t>
            </a:r>
            <a:r>
              <a:rPr b="1" lang="en" sz="2200">
                <a:solidFill>
                  <a:srgbClr val="6AAB73"/>
                </a:solidFill>
                <a:highlight>
                  <a:srgbClr val="1E1F22"/>
                </a:highlight>
                <a:latin typeface="Courier New"/>
                <a:ea typeface="Courier New"/>
                <a:cs typeface="Courier New"/>
                <a:sym typeface="Courier New"/>
              </a:rPr>
              <a:t>"produceEvents"</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C7832"/>
              </a:solidFill>
              <a:highlight>
                <a:srgbClr val="2B2B2B"/>
              </a:highlight>
              <a:latin typeface="Courier New"/>
              <a:ea typeface="Courier New"/>
              <a:cs typeface="Courier New"/>
              <a:sym typeface="Courier New"/>
            </a:endParaRPr>
          </a:p>
        </p:txBody>
      </p:sp>
      <p:sp>
        <p:nvSpPr>
          <p:cNvPr id="103" name="Google Shape;103;p17"/>
          <p:cNvSpPr txBox="1"/>
          <p:nvPr/>
        </p:nvSpPr>
        <p:spPr>
          <a:xfrm>
            <a:off x="148025" y="194925"/>
            <a:ext cx="180249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Application with </a:t>
            </a:r>
            <a:r>
              <a:rPr lang="en" sz="8000">
                <a:solidFill>
                  <a:schemeClr val="lt1"/>
                </a:solidFill>
                <a:latin typeface="Inter SemiBold"/>
                <a:ea typeface="Inter SemiBold"/>
                <a:cs typeface="Inter SemiBold"/>
                <a:sym typeface="Inter SemiBold"/>
              </a:rPr>
              <a:t>Installed Plugin</a:t>
            </a:r>
            <a:endParaRPr sz="8000">
              <a:solidFill>
                <a:schemeClr val="lt1"/>
              </a:solidFill>
              <a:latin typeface="Inter SemiBold"/>
              <a:ea typeface="Inter SemiBold"/>
              <a:cs typeface="Inter SemiBold"/>
              <a:sym typeface="Inter SemiBold"/>
            </a:endParaRPr>
          </a:p>
          <a:p>
            <a:pPr indent="0" lvl="0" marL="0" rtl="0" algn="ctr">
              <a:lnSpc>
                <a:spcPct val="85000"/>
              </a:lnSpc>
              <a:spcBef>
                <a:spcPts val="0"/>
              </a:spcBef>
              <a:spcAft>
                <a:spcPts val="0"/>
              </a:spcAft>
              <a:buNone/>
            </a:pPr>
            <a:r>
              <a:t/>
            </a:r>
            <a:endParaRPr sz="8000">
              <a:solidFill>
                <a:schemeClr val="lt1"/>
              </a:solidFill>
              <a:latin typeface="Inter SemiBold"/>
              <a:ea typeface="Inter SemiBold"/>
              <a:cs typeface="Inter SemiBold"/>
              <a:sym typeface="Inter SemiBo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 name="Shape 107"/>
        <p:cNvGrpSpPr/>
        <p:nvPr/>
      </p:nvGrpSpPr>
      <p:grpSpPr>
        <a:xfrm>
          <a:off x="0" y="0"/>
          <a:ext cx="0" cy="0"/>
          <a:chOff x="0" y="0"/>
          <a:chExt cx="0" cy="0"/>
        </a:xfrm>
      </p:grpSpPr>
      <p:pic>
        <p:nvPicPr>
          <p:cNvPr id="108" name="Google Shape;108;p18"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109" name="Google Shape;109;p18"/>
          <p:cNvSpPr txBox="1"/>
          <p:nvPr/>
        </p:nvSpPr>
        <p:spPr>
          <a:xfrm>
            <a:off x="0" y="1648050"/>
            <a:ext cx="18129600" cy="763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public fun </a:t>
            </a:r>
            <a:r>
              <a:rPr b="1" lang="en" sz="2200">
                <a:solidFill>
                  <a:srgbClr val="BCBEC4"/>
                </a:solidFill>
                <a:highlight>
                  <a:srgbClr val="1E1F22"/>
                </a:highlight>
                <a:latin typeface="Courier New"/>
                <a:ea typeface="Courier New"/>
                <a:cs typeface="Courier New"/>
                <a:sym typeface="Courier New"/>
              </a:rPr>
              <a:t>&lt;</a:t>
            </a:r>
            <a:r>
              <a:rPr b="1" lang="en" sz="2200">
                <a:solidFill>
                  <a:srgbClr val="16BAAC"/>
                </a:solidFill>
                <a:highlight>
                  <a:srgbClr val="1E1F22"/>
                </a:highlight>
                <a:latin typeface="Courier New"/>
                <a:ea typeface="Courier New"/>
                <a:cs typeface="Courier New"/>
                <a:sym typeface="Courier New"/>
              </a:rPr>
              <a:t>PluginConfigT </a:t>
            </a:r>
            <a:r>
              <a:rPr b="1" lang="en" sz="2200">
                <a:solidFill>
                  <a:srgbClr val="BCBEC4"/>
                </a:solidFill>
                <a:highlight>
                  <a:srgbClr val="1E1F22"/>
                </a:highlight>
                <a:latin typeface="Courier New"/>
                <a:ea typeface="Courier New"/>
                <a:cs typeface="Courier New"/>
                <a:sym typeface="Courier New"/>
              </a:rPr>
              <a:t>: Any&gt; </a:t>
            </a:r>
            <a:r>
              <a:rPr b="1" lang="en" sz="2200">
                <a:solidFill>
                  <a:srgbClr val="56A8F5"/>
                </a:solidFill>
                <a:highlight>
                  <a:srgbClr val="1E1F22"/>
                </a:highlight>
                <a:latin typeface="Courier New"/>
                <a:ea typeface="Courier New"/>
                <a:cs typeface="Courier New"/>
                <a:sym typeface="Courier New"/>
              </a:rPr>
              <a:t>createApplicationPlugin</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name: String,</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createConfiguration: () -&gt; </a:t>
            </a:r>
            <a:r>
              <a:rPr b="1" lang="en" sz="2200">
                <a:solidFill>
                  <a:srgbClr val="16BAAC"/>
                </a:solidFill>
                <a:highlight>
                  <a:srgbClr val="1E1F22"/>
                </a:highlight>
                <a:latin typeface="Courier New"/>
                <a:ea typeface="Courier New"/>
                <a:cs typeface="Courier New"/>
                <a:sym typeface="Courier New"/>
              </a:rPr>
              <a:t>PluginConfigT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body: PluginBuilder&lt;</a:t>
            </a:r>
            <a:r>
              <a:rPr b="1" lang="en" sz="2200">
                <a:solidFill>
                  <a:srgbClr val="16BAAC"/>
                </a:solidFill>
                <a:highlight>
                  <a:srgbClr val="1E1F22"/>
                </a:highlight>
                <a:latin typeface="Courier New"/>
                <a:ea typeface="Courier New"/>
                <a:cs typeface="Courier New"/>
                <a:sym typeface="Courier New"/>
              </a:rPr>
              <a:t>PluginConfigT</a:t>
            </a:r>
            <a:r>
              <a:rPr b="1" lang="en" sz="2200">
                <a:solidFill>
                  <a:srgbClr val="BCBEC4"/>
                </a:solidFill>
                <a:highlight>
                  <a:srgbClr val="1E1F22"/>
                </a:highlight>
                <a:latin typeface="Courier New"/>
                <a:ea typeface="Courier New"/>
                <a:cs typeface="Courier New"/>
                <a:sym typeface="Courier New"/>
              </a:rPr>
              <a:t>&gt;.() -&gt; Unit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ApplicationPlugin&lt;</a:t>
            </a:r>
            <a:r>
              <a:rPr b="1" lang="en" sz="2200">
                <a:solidFill>
                  <a:srgbClr val="16BAAC"/>
                </a:solidFill>
                <a:highlight>
                  <a:srgbClr val="1E1F22"/>
                </a:highlight>
                <a:latin typeface="Courier New"/>
                <a:ea typeface="Courier New"/>
                <a:cs typeface="Courier New"/>
                <a:sym typeface="Courier New"/>
              </a:rPr>
              <a:t>PluginConfigT</a:t>
            </a:r>
            <a:r>
              <a:rPr b="1" lang="en" sz="2200">
                <a:solidFill>
                  <a:srgbClr val="BCBEC4"/>
                </a:solidFill>
                <a:highlight>
                  <a:srgbClr val="1E1F22"/>
                </a:highlight>
                <a:latin typeface="Courier New"/>
                <a:ea typeface="Courier New"/>
                <a:cs typeface="Courier New"/>
                <a:sym typeface="Courier New"/>
              </a:rPr>
              <a:t>&gt; = ApplicationPluginImpl(name, { createConfiguration() }, body)</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a:t>
            </a:r>
            <a:br>
              <a:rPr b="1" lang="en" sz="2200">
                <a:solidFill>
                  <a:srgbClr val="CF8E6D"/>
                </a:solidFill>
                <a:highlight>
                  <a:srgbClr val="1E1F22"/>
                </a:highlight>
                <a:latin typeface="Courier New"/>
                <a:ea typeface="Courier New"/>
                <a:cs typeface="Courier New"/>
                <a:sym typeface="Courier New"/>
              </a:rPr>
            </a:br>
            <a:br>
              <a:rPr b="1" lang="en" sz="2200">
                <a:solidFill>
                  <a:srgbClr val="CF8E6D"/>
                </a:solidFill>
                <a:highlight>
                  <a:srgbClr val="1E1F22"/>
                </a:highlight>
                <a:latin typeface="Courier New"/>
                <a:ea typeface="Courier New"/>
                <a:cs typeface="Courier New"/>
                <a:sym typeface="Courier New"/>
              </a:rPr>
            </a:br>
            <a:r>
              <a:rPr b="1" lang="en" sz="2200">
                <a:solidFill>
                  <a:srgbClr val="CF8E6D"/>
                </a:solidFill>
                <a:highlight>
                  <a:srgbClr val="1E1F22"/>
                </a:highlight>
                <a:latin typeface="Courier New"/>
                <a:ea typeface="Courier New"/>
                <a:cs typeface="Courier New"/>
                <a:sym typeface="Courier New"/>
              </a:rPr>
              <a:t>class </a:t>
            </a:r>
            <a:r>
              <a:rPr b="1" lang="en" sz="2200">
                <a:solidFill>
                  <a:srgbClr val="BCBEC4"/>
                </a:solidFill>
                <a:highlight>
                  <a:srgbClr val="1E1F22"/>
                </a:highlight>
                <a:latin typeface="Courier New"/>
                <a:ea typeface="Courier New"/>
                <a:cs typeface="Courier New"/>
                <a:sym typeface="Courier New"/>
              </a:rPr>
              <a:t>ProduceEventsConfig(</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var </a:t>
            </a:r>
            <a:r>
              <a:rPr b="1" lang="en" sz="2200">
                <a:solidFill>
                  <a:srgbClr val="C77DBB"/>
                </a:solidFill>
                <a:highlight>
                  <a:srgbClr val="1E1F22"/>
                </a:highlight>
                <a:latin typeface="Courier New"/>
                <a:ea typeface="Courier New"/>
                <a:cs typeface="Courier New"/>
                <a:sym typeface="Courier New"/>
              </a:rPr>
              <a:t>frequency</a:t>
            </a:r>
            <a:r>
              <a:rPr b="1" lang="en" sz="2200">
                <a:solidFill>
                  <a:srgbClr val="BCBEC4"/>
                </a:solidFill>
                <a:highlight>
                  <a:srgbClr val="1E1F22"/>
                </a:highlight>
                <a:latin typeface="Courier New"/>
                <a:ea typeface="Courier New"/>
                <a:cs typeface="Courier New"/>
                <a:sym typeface="Courier New"/>
              </a:rPr>
              <a:t>: Duration = </a:t>
            </a:r>
            <a:r>
              <a:rPr b="1" lang="en" sz="2200">
                <a:solidFill>
                  <a:srgbClr val="2AACB8"/>
                </a:solidFill>
                <a:highlight>
                  <a:srgbClr val="1E1F22"/>
                </a:highlight>
                <a:latin typeface="Courier New"/>
                <a:ea typeface="Courier New"/>
                <a:cs typeface="Courier New"/>
                <a:sym typeface="Courier New"/>
              </a:rPr>
              <a:t>1</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seconds</a:t>
            </a:r>
            <a:endParaRPr b="1" sz="2200">
              <a:solidFill>
                <a:srgbClr val="C77DBB"/>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val </a:t>
            </a:r>
            <a:r>
              <a:rPr b="1" lang="en" sz="2200">
                <a:solidFill>
                  <a:srgbClr val="C77DBB"/>
                </a:solidFill>
                <a:highlight>
                  <a:srgbClr val="1E1F22"/>
                </a:highlight>
                <a:latin typeface="Courier New"/>
                <a:ea typeface="Courier New"/>
                <a:cs typeface="Courier New"/>
                <a:sym typeface="Courier New"/>
              </a:rPr>
              <a:t>produceEventsPlugin </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457200" lvl="0" marL="45720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createApplicationPlugin</a:t>
            </a:r>
            <a:r>
              <a:rPr b="1" lang="en" sz="2200">
                <a:solidFill>
                  <a:srgbClr val="BCBEC4"/>
                </a:solidFill>
                <a:highlight>
                  <a:srgbClr val="1E1F22"/>
                </a:highlight>
                <a:latin typeface="Courier New"/>
                <a:ea typeface="Courier New"/>
                <a:cs typeface="Courier New"/>
                <a:sym typeface="Courier New"/>
              </a:rPr>
              <a:t>(</a:t>
            </a:r>
            <a:r>
              <a:rPr b="1" lang="en" sz="2200">
                <a:solidFill>
                  <a:srgbClr val="6AAB73"/>
                </a:solidFill>
                <a:highlight>
                  <a:srgbClr val="1E1F22"/>
                </a:highlight>
                <a:latin typeface="Courier New"/>
                <a:ea typeface="Courier New"/>
                <a:cs typeface="Courier New"/>
                <a:sym typeface="Courier New"/>
              </a:rPr>
              <a:t>"produceEvents"</a:t>
            </a:r>
            <a:r>
              <a:rPr b="1" lang="en" sz="2200">
                <a:solidFill>
                  <a:srgbClr val="BCBEC4"/>
                </a:solidFill>
                <a:highlight>
                  <a:srgbClr val="1E1F22"/>
                </a:highlight>
                <a:latin typeface="Courier New"/>
                <a:ea typeface="Courier New"/>
                <a:cs typeface="Courier New"/>
                <a:sym typeface="Courier New"/>
              </a:rPr>
              <a:t>, ::ProduceEventsConfig)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BCBEC4"/>
                </a:solidFill>
                <a:highlight>
                  <a:srgbClr val="1E1F22"/>
                </a:highlight>
                <a:latin typeface="Courier New"/>
                <a:ea typeface="Courier New"/>
                <a:cs typeface="Courier New"/>
                <a:sym typeface="Courier New"/>
              </a:rPr>
              <a:t>on(MonitoringEvent(</a:t>
            </a:r>
            <a:r>
              <a:rPr b="1" lang="en" sz="2200">
                <a:solidFill>
                  <a:srgbClr val="C77DBB"/>
                </a:solidFill>
                <a:highlight>
                  <a:srgbClr val="1E1F22"/>
                </a:highlight>
                <a:latin typeface="Courier New"/>
                <a:ea typeface="Courier New"/>
                <a:cs typeface="Courier New"/>
                <a:sym typeface="Courier New"/>
              </a:rPr>
              <a:t>ApplicationStarted</a:t>
            </a:r>
            <a:r>
              <a:rPr b="1" lang="en" sz="2200">
                <a:solidFill>
                  <a:srgbClr val="BCBEC4"/>
                </a:solidFill>
                <a:highlight>
                  <a:srgbClr val="1E1F22"/>
                </a:highlight>
                <a:latin typeface="Courier New"/>
                <a:ea typeface="Courier New"/>
                <a:cs typeface="Courier New"/>
                <a:sym typeface="Courier New"/>
              </a:rPr>
              <a:t>)) { application -&gt;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application.</a:t>
            </a:r>
            <a:r>
              <a:rPr b="1" lang="en" sz="2200">
                <a:solidFill>
                  <a:srgbClr val="C77DBB"/>
                </a:solidFill>
                <a:highlight>
                  <a:srgbClr val="1E1F22"/>
                </a:highlight>
                <a:latin typeface="Courier New"/>
                <a:ea typeface="Courier New"/>
                <a:cs typeface="Courier New"/>
                <a:sym typeface="Courier New"/>
              </a:rPr>
              <a:t>log</a:t>
            </a:r>
            <a:r>
              <a:rPr b="1" lang="en" sz="2200">
                <a:solidFill>
                  <a:srgbClr val="BCBEC4"/>
                </a:solidFill>
                <a:highlight>
                  <a:srgbClr val="1E1F22"/>
                </a:highlight>
                <a:latin typeface="Courier New"/>
                <a:ea typeface="Courier New"/>
                <a:cs typeface="Courier New"/>
                <a:sym typeface="Courier New"/>
              </a:rPr>
              <a:t>.info(</a:t>
            </a:r>
            <a:r>
              <a:rPr b="1" lang="en" sz="2200">
                <a:solidFill>
                  <a:srgbClr val="6AAB73"/>
                </a:solidFill>
                <a:highlight>
                  <a:srgbClr val="1E1F22"/>
                </a:highlight>
                <a:latin typeface="Courier New"/>
                <a:ea typeface="Courier New"/>
                <a:cs typeface="Courier New"/>
                <a:sym typeface="Courier New"/>
              </a:rPr>
              <a:t>"Event Producer Started"</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application.</a:t>
            </a:r>
            <a:r>
              <a:rPr b="1" lang="en" sz="2200">
                <a:solidFill>
                  <a:srgbClr val="57AAF7"/>
                </a:solidFill>
                <a:highlight>
                  <a:srgbClr val="1E1F22"/>
                </a:highlight>
                <a:latin typeface="Courier New"/>
                <a:ea typeface="Courier New"/>
                <a:cs typeface="Courier New"/>
                <a:sym typeface="Courier New"/>
              </a:rPr>
              <a:t>launchEventJob</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p:txBody>
      </p:sp>
      <p:sp>
        <p:nvSpPr>
          <p:cNvPr id="110" name="Google Shape;110;p18"/>
          <p:cNvSpPr txBox="1"/>
          <p:nvPr/>
        </p:nvSpPr>
        <p:spPr>
          <a:xfrm>
            <a:off x="314975" y="194925"/>
            <a:ext cx="17610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Plugin Configuration</a:t>
            </a:r>
            <a:endParaRPr sz="8000">
              <a:solidFill>
                <a:schemeClr val="lt1"/>
              </a:solidFill>
              <a:latin typeface="Inter SemiBold"/>
              <a:ea typeface="Inter SemiBold"/>
              <a:cs typeface="Inter SemiBold"/>
              <a:sym typeface="Inter Semi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14" st="1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15" st="1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16" st="1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17" st="1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18" st="1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xEl>
                                              <p:pRg end="19" st="1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4" name="Shape 114"/>
        <p:cNvGrpSpPr/>
        <p:nvPr/>
      </p:nvGrpSpPr>
      <p:grpSpPr>
        <a:xfrm>
          <a:off x="0" y="0"/>
          <a:ext cx="0" cy="0"/>
          <a:chOff x="0" y="0"/>
          <a:chExt cx="0" cy="0"/>
        </a:xfrm>
      </p:grpSpPr>
      <p:pic>
        <p:nvPicPr>
          <p:cNvPr id="115" name="Google Shape;115;p19"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116" name="Google Shape;116;p19"/>
          <p:cNvSpPr txBox="1"/>
          <p:nvPr/>
        </p:nvSpPr>
        <p:spPr>
          <a:xfrm>
            <a:off x="0" y="1648050"/>
            <a:ext cx="18129600" cy="898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public fun </a:t>
            </a:r>
            <a:r>
              <a:rPr b="1" lang="en" sz="2200">
                <a:solidFill>
                  <a:srgbClr val="BCBEC4"/>
                </a:solidFill>
                <a:highlight>
                  <a:srgbClr val="1E1F22"/>
                </a:highlight>
                <a:latin typeface="Courier New"/>
                <a:ea typeface="Courier New"/>
                <a:cs typeface="Courier New"/>
                <a:sym typeface="Courier New"/>
              </a:rPr>
              <a:t>&lt;</a:t>
            </a:r>
            <a:r>
              <a:rPr b="1" lang="en" sz="2200">
                <a:solidFill>
                  <a:srgbClr val="16BAAC"/>
                </a:solidFill>
                <a:highlight>
                  <a:srgbClr val="1E1F22"/>
                </a:highlight>
                <a:latin typeface="Courier New"/>
                <a:ea typeface="Courier New"/>
                <a:cs typeface="Courier New"/>
                <a:sym typeface="Courier New"/>
              </a:rPr>
              <a:t>PluginConfigT </a:t>
            </a:r>
            <a:r>
              <a:rPr b="1" lang="en" sz="2200">
                <a:solidFill>
                  <a:srgbClr val="BCBEC4"/>
                </a:solidFill>
                <a:highlight>
                  <a:srgbClr val="1E1F22"/>
                </a:highlight>
                <a:latin typeface="Courier New"/>
                <a:ea typeface="Courier New"/>
                <a:cs typeface="Courier New"/>
                <a:sym typeface="Courier New"/>
              </a:rPr>
              <a:t>: Any&gt; </a:t>
            </a:r>
            <a:r>
              <a:rPr b="1" lang="en" sz="2200">
                <a:solidFill>
                  <a:srgbClr val="56A8F5"/>
                </a:solidFill>
                <a:highlight>
                  <a:srgbClr val="1E1F22"/>
                </a:highlight>
                <a:latin typeface="Courier New"/>
                <a:ea typeface="Courier New"/>
                <a:cs typeface="Courier New"/>
                <a:sym typeface="Courier New"/>
              </a:rPr>
              <a:t>createApplicationPlugin</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name: String,</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createConfiguration: () -&gt; </a:t>
            </a:r>
            <a:r>
              <a:rPr b="1" lang="en" sz="2200">
                <a:solidFill>
                  <a:srgbClr val="16BAAC"/>
                </a:solidFill>
                <a:highlight>
                  <a:srgbClr val="1E1F22"/>
                </a:highlight>
                <a:latin typeface="Courier New"/>
                <a:ea typeface="Courier New"/>
                <a:cs typeface="Courier New"/>
                <a:sym typeface="Courier New"/>
              </a:rPr>
              <a:t>PluginConfigT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body: PluginBuilder&lt;</a:t>
            </a:r>
            <a:r>
              <a:rPr b="1" lang="en" sz="2200">
                <a:solidFill>
                  <a:srgbClr val="16BAAC"/>
                </a:solidFill>
                <a:highlight>
                  <a:srgbClr val="1E1F22"/>
                </a:highlight>
                <a:latin typeface="Courier New"/>
                <a:ea typeface="Courier New"/>
                <a:cs typeface="Courier New"/>
                <a:sym typeface="Courier New"/>
              </a:rPr>
              <a:t>PluginConfigT</a:t>
            </a:r>
            <a:r>
              <a:rPr b="1" lang="en" sz="2200">
                <a:solidFill>
                  <a:srgbClr val="BCBEC4"/>
                </a:solidFill>
                <a:highlight>
                  <a:srgbClr val="1E1F22"/>
                </a:highlight>
                <a:latin typeface="Courier New"/>
                <a:ea typeface="Courier New"/>
                <a:cs typeface="Courier New"/>
                <a:sym typeface="Courier New"/>
              </a:rPr>
              <a:t>&gt;.() -&gt; Unit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ApplicationPlugin&lt;</a:t>
            </a:r>
            <a:r>
              <a:rPr b="1" lang="en" sz="2200">
                <a:solidFill>
                  <a:srgbClr val="16BAAC"/>
                </a:solidFill>
                <a:highlight>
                  <a:srgbClr val="1E1F22"/>
                </a:highlight>
                <a:latin typeface="Courier New"/>
                <a:ea typeface="Courier New"/>
                <a:cs typeface="Courier New"/>
                <a:sym typeface="Courier New"/>
              </a:rPr>
              <a:t>PluginConfigT</a:t>
            </a:r>
            <a:r>
              <a:rPr b="1" lang="en" sz="2200">
                <a:solidFill>
                  <a:srgbClr val="BCBEC4"/>
                </a:solidFill>
                <a:highlight>
                  <a:srgbClr val="1E1F22"/>
                </a:highlight>
                <a:latin typeface="Courier New"/>
                <a:ea typeface="Courier New"/>
                <a:cs typeface="Courier New"/>
                <a:sym typeface="Courier New"/>
              </a:rPr>
              <a:t>&gt; = ApplicationPluginImpl(name, { createConfiguration() }, body)</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a:t>
            </a:r>
            <a:br>
              <a:rPr b="1" lang="en" sz="2200">
                <a:solidFill>
                  <a:srgbClr val="CF8E6D"/>
                </a:solidFill>
                <a:highlight>
                  <a:srgbClr val="1E1F22"/>
                </a:highlight>
                <a:latin typeface="Courier New"/>
                <a:ea typeface="Courier New"/>
                <a:cs typeface="Courier New"/>
                <a:sym typeface="Courier New"/>
              </a:rPr>
            </a:br>
            <a:br>
              <a:rPr b="1" lang="en" sz="2200">
                <a:solidFill>
                  <a:srgbClr val="CF8E6D"/>
                </a:solidFill>
                <a:highlight>
                  <a:srgbClr val="1E1F22"/>
                </a:highlight>
                <a:latin typeface="Courier New"/>
                <a:ea typeface="Courier New"/>
                <a:cs typeface="Courier New"/>
                <a:sym typeface="Courier New"/>
              </a:rPr>
            </a:br>
            <a:r>
              <a:rPr b="1" lang="en" sz="2200">
                <a:solidFill>
                  <a:srgbClr val="CF8E6D"/>
                </a:solidFill>
                <a:highlight>
                  <a:srgbClr val="1E1F22"/>
                </a:highlight>
                <a:latin typeface="Courier New"/>
                <a:ea typeface="Courier New"/>
                <a:cs typeface="Courier New"/>
                <a:sym typeface="Courier New"/>
              </a:rPr>
              <a:t>class </a:t>
            </a:r>
            <a:r>
              <a:rPr b="1" lang="en" sz="2200">
                <a:solidFill>
                  <a:srgbClr val="BCBEC4"/>
                </a:solidFill>
                <a:highlight>
                  <a:srgbClr val="1E1F22"/>
                </a:highlight>
                <a:latin typeface="Courier New"/>
                <a:ea typeface="Courier New"/>
                <a:cs typeface="Courier New"/>
                <a:sym typeface="Courier New"/>
              </a:rPr>
              <a:t>ProduceEventsConfig(</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var </a:t>
            </a:r>
            <a:r>
              <a:rPr b="1" lang="en" sz="2200">
                <a:solidFill>
                  <a:srgbClr val="C77DBB"/>
                </a:solidFill>
                <a:highlight>
                  <a:srgbClr val="1E1F22"/>
                </a:highlight>
                <a:latin typeface="Courier New"/>
                <a:ea typeface="Courier New"/>
                <a:cs typeface="Courier New"/>
                <a:sym typeface="Courier New"/>
              </a:rPr>
              <a:t>frequency</a:t>
            </a:r>
            <a:r>
              <a:rPr b="1" lang="en" sz="2200">
                <a:solidFill>
                  <a:srgbClr val="BCBEC4"/>
                </a:solidFill>
                <a:highlight>
                  <a:srgbClr val="1E1F22"/>
                </a:highlight>
                <a:latin typeface="Courier New"/>
                <a:ea typeface="Courier New"/>
                <a:cs typeface="Courier New"/>
                <a:sym typeface="Courier New"/>
              </a:rPr>
              <a:t>: Duration = </a:t>
            </a:r>
            <a:r>
              <a:rPr b="1" lang="en" sz="2200">
                <a:solidFill>
                  <a:srgbClr val="2AACB8"/>
                </a:solidFill>
                <a:highlight>
                  <a:srgbClr val="1E1F22"/>
                </a:highlight>
                <a:latin typeface="Courier New"/>
                <a:ea typeface="Courier New"/>
                <a:cs typeface="Courier New"/>
                <a:sym typeface="Courier New"/>
              </a:rPr>
              <a:t>1</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seconds</a:t>
            </a:r>
            <a:endParaRPr b="1" sz="2200">
              <a:solidFill>
                <a:srgbClr val="C77DBB"/>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val </a:t>
            </a:r>
            <a:r>
              <a:rPr b="1" lang="en" sz="2200">
                <a:solidFill>
                  <a:srgbClr val="C77DBB"/>
                </a:solidFill>
                <a:highlight>
                  <a:srgbClr val="1E1F22"/>
                </a:highlight>
                <a:latin typeface="Courier New"/>
                <a:ea typeface="Courier New"/>
                <a:cs typeface="Courier New"/>
                <a:sym typeface="Courier New"/>
              </a:rPr>
              <a:t>produceEventsPlugin </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457200" lvl="0" marL="45720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createApplicationPlugin</a:t>
            </a:r>
            <a:r>
              <a:rPr b="1" lang="en" sz="2200">
                <a:solidFill>
                  <a:srgbClr val="BCBEC4"/>
                </a:solidFill>
                <a:highlight>
                  <a:srgbClr val="1E1F22"/>
                </a:highlight>
                <a:latin typeface="Courier New"/>
                <a:ea typeface="Courier New"/>
                <a:cs typeface="Courier New"/>
                <a:sym typeface="Courier New"/>
              </a:rPr>
              <a:t>(</a:t>
            </a:r>
            <a:r>
              <a:rPr b="1" lang="en" sz="2200">
                <a:solidFill>
                  <a:srgbClr val="6AAB73"/>
                </a:solidFill>
                <a:highlight>
                  <a:srgbClr val="1E1F22"/>
                </a:highlight>
                <a:latin typeface="Courier New"/>
                <a:ea typeface="Courier New"/>
                <a:cs typeface="Courier New"/>
                <a:sym typeface="Courier New"/>
              </a:rPr>
              <a:t>"produceEvents"</a:t>
            </a:r>
            <a:r>
              <a:rPr b="1" lang="en" sz="2200">
                <a:solidFill>
                  <a:srgbClr val="BCBEC4"/>
                </a:solidFill>
                <a:highlight>
                  <a:srgbClr val="1E1F22"/>
                </a:highlight>
                <a:latin typeface="Courier New"/>
                <a:ea typeface="Courier New"/>
                <a:cs typeface="Courier New"/>
                <a:sym typeface="Courier New"/>
              </a:rPr>
              <a:t>, ::ProduceEventsConfig)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on(MonitoringEvent(</a:t>
            </a:r>
            <a:r>
              <a:rPr b="1" lang="en" sz="2200">
                <a:solidFill>
                  <a:srgbClr val="C77DBB"/>
                </a:solidFill>
                <a:highlight>
                  <a:srgbClr val="1E1F22"/>
                </a:highlight>
                <a:latin typeface="Courier New"/>
                <a:ea typeface="Courier New"/>
                <a:cs typeface="Courier New"/>
                <a:sym typeface="Courier New"/>
              </a:rPr>
              <a:t>ApplicationStarted</a:t>
            </a:r>
            <a:r>
              <a:rPr b="1" lang="en" sz="2200">
                <a:solidFill>
                  <a:srgbClr val="BCBEC4"/>
                </a:solidFill>
                <a:highlight>
                  <a:srgbClr val="1E1F22"/>
                </a:highlight>
                <a:latin typeface="Courier New"/>
                <a:ea typeface="Courier New"/>
                <a:cs typeface="Courier New"/>
                <a:sym typeface="Courier New"/>
              </a:rPr>
              <a:t>)) { application -&gt;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application.</a:t>
            </a:r>
            <a:r>
              <a:rPr b="1" lang="en" sz="2200">
                <a:solidFill>
                  <a:srgbClr val="C77DBB"/>
                </a:solidFill>
                <a:highlight>
                  <a:srgbClr val="1E1F22"/>
                </a:highlight>
                <a:latin typeface="Courier New"/>
                <a:ea typeface="Courier New"/>
                <a:cs typeface="Courier New"/>
                <a:sym typeface="Courier New"/>
              </a:rPr>
              <a:t>log</a:t>
            </a:r>
            <a:r>
              <a:rPr b="1" lang="en" sz="2200">
                <a:solidFill>
                  <a:srgbClr val="BCBEC4"/>
                </a:solidFill>
                <a:highlight>
                  <a:srgbClr val="1E1F22"/>
                </a:highlight>
                <a:latin typeface="Courier New"/>
                <a:ea typeface="Courier New"/>
                <a:cs typeface="Courier New"/>
                <a:sym typeface="Courier New"/>
              </a:rPr>
              <a:t>.info(</a:t>
            </a:r>
            <a:r>
              <a:rPr b="1" lang="en" sz="2200">
                <a:solidFill>
                  <a:srgbClr val="6AAB73"/>
                </a:solidFill>
                <a:highlight>
                  <a:srgbClr val="1E1F22"/>
                </a:highlight>
                <a:latin typeface="Courier New"/>
                <a:ea typeface="Courier New"/>
                <a:cs typeface="Courier New"/>
                <a:sym typeface="Courier New"/>
              </a:rPr>
              <a:t>"Event Producer Started"</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application.</a:t>
            </a:r>
            <a:r>
              <a:rPr b="1" lang="en" sz="2200">
                <a:solidFill>
                  <a:srgbClr val="57AAF7"/>
                </a:solidFill>
                <a:highlight>
                  <a:srgbClr val="1E1F22"/>
                </a:highlight>
                <a:latin typeface="Courier New"/>
                <a:ea typeface="Courier New"/>
                <a:cs typeface="Courier New"/>
                <a:sym typeface="Courier New"/>
              </a:rPr>
              <a:t>launchEventJob</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produceEvents</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install</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produceEventsPlugin</a:t>
            </a: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frequency </a:t>
            </a:r>
            <a:r>
              <a:rPr b="1" lang="en" sz="2200">
                <a:solidFill>
                  <a:srgbClr val="BCBEC4"/>
                </a:solidFill>
                <a:highlight>
                  <a:srgbClr val="1E1F22"/>
                </a:highlight>
                <a:latin typeface="Courier New"/>
                <a:ea typeface="Courier New"/>
                <a:cs typeface="Courier New"/>
                <a:sym typeface="Courier New"/>
              </a:rPr>
              <a:t>= </a:t>
            </a:r>
            <a:r>
              <a:rPr b="1" lang="en" sz="2200">
                <a:solidFill>
                  <a:srgbClr val="2AACB8"/>
                </a:solidFill>
                <a:highlight>
                  <a:srgbClr val="1E1F22"/>
                </a:highlight>
                <a:latin typeface="Courier New"/>
                <a:ea typeface="Courier New"/>
                <a:cs typeface="Courier New"/>
                <a:sym typeface="Courier New"/>
              </a:rPr>
              <a:t>1</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seconds </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p:txBody>
      </p:sp>
      <p:sp>
        <p:nvSpPr>
          <p:cNvPr id="117" name="Google Shape;117;p19"/>
          <p:cNvSpPr txBox="1"/>
          <p:nvPr/>
        </p:nvSpPr>
        <p:spPr>
          <a:xfrm>
            <a:off x="314975" y="194925"/>
            <a:ext cx="17610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Installing a Configurable Plugin</a:t>
            </a:r>
            <a:endParaRPr sz="8000">
              <a:solidFill>
                <a:schemeClr val="lt1"/>
              </a:solidFill>
              <a:latin typeface="Inter SemiBold"/>
              <a:ea typeface="Inter SemiBold"/>
              <a:cs typeface="Inter SemiBold"/>
              <a:sym typeface="Inter SemiBold"/>
            </a:endParaRPr>
          </a:p>
          <a:p>
            <a:pPr indent="0" lvl="0" marL="0" rtl="0" algn="ctr">
              <a:lnSpc>
                <a:spcPct val="85000"/>
              </a:lnSpc>
              <a:spcBef>
                <a:spcPts val="0"/>
              </a:spcBef>
              <a:spcAft>
                <a:spcPts val="0"/>
              </a:spcAft>
              <a:buNone/>
            </a:pPr>
            <a:r>
              <a:t/>
            </a:r>
            <a:endParaRPr sz="8000">
              <a:solidFill>
                <a:schemeClr val="lt1"/>
              </a:solidFill>
              <a:latin typeface="Inter SemiBold"/>
              <a:ea typeface="Inter SemiBold"/>
              <a:cs typeface="Inter SemiBold"/>
              <a:sym typeface="Inter Semi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14" st="1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15" st="1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16" st="1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17" st="1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18" st="1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19" st="1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20" st="2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21" st="2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22" st="2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xEl>
                                              <p:pRg end="23" st="2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1" name="Shape 121"/>
        <p:cNvGrpSpPr/>
        <p:nvPr/>
      </p:nvGrpSpPr>
      <p:grpSpPr>
        <a:xfrm>
          <a:off x="0" y="0"/>
          <a:ext cx="0" cy="0"/>
          <a:chOff x="0" y="0"/>
          <a:chExt cx="0" cy="0"/>
        </a:xfrm>
      </p:grpSpPr>
      <p:pic>
        <p:nvPicPr>
          <p:cNvPr id="122" name="Google Shape;122;p20"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123" name="Google Shape;123;p20"/>
          <p:cNvSpPr txBox="1"/>
          <p:nvPr/>
        </p:nvSpPr>
        <p:spPr>
          <a:xfrm>
            <a:off x="0" y="1648050"/>
            <a:ext cx="18129600" cy="966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public fun </a:t>
            </a:r>
            <a:r>
              <a:rPr b="1" lang="en" sz="2200">
                <a:solidFill>
                  <a:srgbClr val="BCBEC4"/>
                </a:solidFill>
                <a:highlight>
                  <a:srgbClr val="1E1F22"/>
                </a:highlight>
                <a:latin typeface="Courier New"/>
                <a:ea typeface="Courier New"/>
                <a:cs typeface="Courier New"/>
                <a:sym typeface="Courier New"/>
              </a:rPr>
              <a:t>&lt;</a:t>
            </a:r>
            <a:r>
              <a:rPr b="1" lang="en" sz="2200">
                <a:solidFill>
                  <a:srgbClr val="16BAAC"/>
                </a:solidFill>
                <a:highlight>
                  <a:srgbClr val="1E1F22"/>
                </a:highlight>
                <a:latin typeface="Courier New"/>
                <a:ea typeface="Courier New"/>
                <a:cs typeface="Courier New"/>
                <a:sym typeface="Courier New"/>
              </a:rPr>
              <a:t>PluginConfigT </a:t>
            </a:r>
            <a:r>
              <a:rPr b="1" lang="en" sz="2200">
                <a:solidFill>
                  <a:srgbClr val="BCBEC4"/>
                </a:solidFill>
                <a:highlight>
                  <a:srgbClr val="1E1F22"/>
                </a:highlight>
                <a:latin typeface="Courier New"/>
                <a:ea typeface="Courier New"/>
                <a:cs typeface="Courier New"/>
                <a:sym typeface="Courier New"/>
              </a:rPr>
              <a:t>: Any&gt; </a:t>
            </a:r>
            <a:r>
              <a:rPr b="1" lang="en" sz="2200">
                <a:solidFill>
                  <a:srgbClr val="56A8F5"/>
                </a:solidFill>
                <a:highlight>
                  <a:srgbClr val="1E1F22"/>
                </a:highlight>
                <a:latin typeface="Courier New"/>
                <a:ea typeface="Courier New"/>
                <a:cs typeface="Courier New"/>
                <a:sym typeface="Courier New"/>
              </a:rPr>
              <a:t>createApplicationPlugin</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name: String,</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createConfiguration: () -&gt; </a:t>
            </a:r>
            <a:r>
              <a:rPr b="1" lang="en" sz="2200">
                <a:solidFill>
                  <a:srgbClr val="16BAAC"/>
                </a:solidFill>
                <a:highlight>
                  <a:srgbClr val="1E1F22"/>
                </a:highlight>
                <a:latin typeface="Courier New"/>
                <a:ea typeface="Courier New"/>
                <a:cs typeface="Courier New"/>
                <a:sym typeface="Courier New"/>
              </a:rPr>
              <a:t>PluginConfigT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body: PluginBuilder&lt;</a:t>
            </a:r>
            <a:r>
              <a:rPr b="1" lang="en" sz="2200">
                <a:solidFill>
                  <a:srgbClr val="16BAAC"/>
                </a:solidFill>
                <a:highlight>
                  <a:srgbClr val="1E1F22"/>
                </a:highlight>
                <a:latin typeface="Courier New"/>
                <a:ea typeface="Courier New"/>
                <a:cs typeface="Courier New"/>
                <a:sym typeface="Courier New"/>
              </a:rPr>
              <a:t>PluginConfigT</a:t>
            </a:r>
            <a:r>
              <a:rPr b="1" lang="en" sz="2200">
                <a:solidFill>
                  <a:srgbClr val="BCBEC4"/>
                </a:solidFill>
                <a:highlight>
                  <a:srgbClr val="1E1F22"/>
                </a:highlight>
                <a:latin typeface="Courier New"/>
                <a:ea typeface="Courier New"/>
                <a:cs typeface="Courier New"/>
                <a:sym typeface="Courier New"/>
              </a:rPr>
              <a:t>&gt;.() -&gt; Unit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ApplicationPlugin&lt;</a:t>
            </a:r>
            <a:r>
              <a:rPr b="1" lang="en" sz="2200">
                <a:solidFill>
                  <a:srgbClr val="16BAAC"/>
                </a:solidFill>
                <a:highlight>
                  <a:srgbClr val="1E1F22"/>
                </a:highlight>
                <a:latin typeface="Courier New"/>
                <a:ea typeface="Courier New"/>
                <a:cs typeface="Courier New"/>
                <a:sym typeface="Courier New"/>
              </a:rPr>
              <a:t>PluginConfigT</a:t>
            </a:r>
            <a:r>
              <a:rPr b="1" lang="en" sz="2200">
                <a:solidFill>
                  <a:srgbClr val="BCBEC4"/>
                </a:solidFill>
                <a:highlight>
                  <a:srgbClr val="1E1F22"/>
                </a:highlight>
                <a:latin typeface="Courier New"/>
                <a:ea typeface="Courier New"/>
                <a:cs typeface="Courier New"/>
                <a:sym typeface="Courier New"/>
              </a:rPr>
              <a:t>&gt; = ApplicationPluginImpl(name, { createConfiguration() }, body)</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a:t>
            </a:r>
            <a:br>
              <a:rPr b="1" lang="en" sz="2200">
                <a:solidFill>
                  <a:srgbClr val="CF8E6D"/>
                </a:solidFill>
                <a:highlight>
                  <a:srgbClr val="1E1F22"/>
                </a:highlight>
                <a:latin typeface="Courier New"/>
                <a:ea typeface="Courier New"/>
                <a:cs typeface="Courier New"/>
                <a:sym typeface="Courier New"/>
              </a:rPr>
            </a:br>
            <a:br>
              <a:rPr b="1" lang="en" sz="2200">
                <a:solidFill>
                  <a:srgbClr val="CF8E6D"/>
                </a:solidFill>
                <a:highlight>
                  <a:srgbClr val="1E1F22"/>
                </a:highlight>
                <a:latin typeface="Courier New"/>
                <a:ea typeface="Courier New"/>
                <a:cs typeface="Courier New"/>
                <a:sym typeface="Courier New"/>
              </a:rPr>
            </a:br>
            <a:r>
              <a:rPr b="1" lang="en" sz="2200">
                <a:solidFill>
                  <a:srgbClr val="CF8E6D"/>
                </a:solidFill>
                <a:highlight>
                  <a:srgbClr val="1E1F22"/>
                </a:highlight>
                <a:latin typeface="Courier New"/>
                <a:ea typeface="Courier New"/>
                <a:cs typeface="Courier New"/>
                <a:sym typeface="Courier New"/>
              </a:rPr>
              <a:t>class </a:t>
            </a:r>
            <a:r>
              <a:rPr b="1" lang="en" sz="2200">
                <a:solidFill>
                  <a:srgbClr val="BCBEC4"/>
                </a:solidFill>
                <a:highlight>
                  <a:srgbClr val="1E1F22"/>
                </a:highlight>
                <a:latin typeface="Courier New"/>
                <a:ea typeface="Courier New"/>
                <a:cs typeface="Courier New"/>
                <a:sym typeface="Courier New"/>
              </a:rPr>
              <a:t>ProduceEventsConfig(</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var </a:t>
            </a:r>
            <a:r>
              <a:rPr b="1" lang="en" sz="2200">
                <a:solidFill>
                  <a:srgbClr val="C77DBB"/>
                </a:solidFill>
                <a:highlight>
                  <a:srgbClr val="1E1F22"/>
                </a:highlight>
                <a:latin typeface="Courier New"/>
                <a:ea typeface="Courier New"/>
                <a:cs typeface="Courier New"/>
                <a:sym typeface="Courier New"/>
              </a:rPr>
              <a:t>frequency</a:t>
            </a:r>
            <a:r>
              <a:rPr b="1" lang="en" sz="2200">
                <a:solidFill>
                  <a:srgbClr val="BCBEC4"/>
                </a:solidFill>
                <a:highlight>
                  <a:srgbClr val="1E1F22"/>
                </a:highlight>
                <a:latin typeface="Courier New"/>
                <a:ea typeface="Courier New"/>
                <a:cs typeface="Courier New"/>
                <a:sym typeface="Courier New"/>
              </a:rPr>
              <a:t>: Duration = </a:t>
            </a:r>
            <a:r>
              <a:rPr b="1" lang="en" sz="2200">
                <a:solidFill>
                  <a:srgbClr val="2AACB8"/>
                </a:solidFill>
                <a:highlight>
                  <a:srgbClr val="1E1F22"/>
                </a:highlight>
                <a:latin typeface="Courier New"/>
                <a:ea typeface="Courier New"/>
                <a:cs typeface="Courier New"/>
                <a:sym typeface="Courier New"/>
              </a:rPr>
              <a:t>1</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seconds</a:t>
            </a:r>
            <a:endParaRPr b="1" sz="2200">
              <a:solidFill>
                <a:srgbClr val="C77DBB"/>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val </a:t>
            </a:r>
            <a:r>
              <a:rPr b="1" lang="en" sz="2200">
                <a:solidFill>
                  <a:srgbClr val="C77DBB"/>
                </a:solidFill>
                <a:highlight>
                  <a:srgbClr val="1E1F22"/>
                </a:highlight>
                <a:latin typeface="Courier New"/>
                <a:ea typeface="Courier New"/>
                <a:cs typeface="Courier New"/>
                <a:sym typeface="Courier New"/>
              </a:rPr>
              <a:t>produceEventsPlugin </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457200" lvl="0" marL="45720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createApplicationPlugin</a:t>
            </a:r>
            <a:r>
              <a:rPr b="1" lang="en" sz="2200">
                <a:solidFill>
                  <a:srgbClr val="BCBEC4"/>
                </a:solidFill>
                <a:highlight>
                  <a:srgbClr val="1E1F22"/>
                </a:highlight>
                <a:latin typeface="Courier New"/>
                <a:ea typeface="Courier New"/>
                <a:cs typeface="Courier New"/>
                <a:sym typeface="Courier New"/>
              </a:rPr>
              <a:t>(</a:t>
            </a:r>
            <a:r>
              <a:rPr b="1" lang="en" sz="2200">
                <a:solidFill>
                  <a:srgbClr val="6AAB73"/>
                </a:solidFill>
                <a:highlight>
                  <a:srgbClr val="1E1F22"/>
                </a:highlight>
                <a:latin typeface="Courier New"/>
                <a:ea typeface="Courier New"/>
                <a:cs typeface="Courier New"/>
                <a:sym typeface="Courier New"/>
              </a:rPr>
              <a:t>"produceEvents"</a:t>
            </a:r>
            <a:r>
              <a:rPr b="1" lang="en" sz="2200">
                <a:solidFill>
                  <a:srgbClr val="BCBEC4"/>
                </a:solidFill>
                <a:highlight>
                  <a:srgbClr val="1E1F22"/>
                </a:highlight>
                <a:latin typeface="Courier New"/>
                <a:ea typeface="Courier New"/>
                <a:cs typeface="Courier New"/>
                <a:sym typeface="Courier New"/>
              </a:rPr>
              <a:t>, ::ProduceEventsConfig)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on(MonitoringEvent(</a:t>
            </a:r>
            <a:r>
              <a:rPr b="1" lang="en" sz="2200">
                <a:solidFill>
                  <a:srgbClr val="C77DBB"/>
                </a:solidFill>
                <a:highlight>
                  <a:srgbClr val="1E1F22"/>
                </a:highlight>
                <a:latin typeface="Courier New"/>
                <a:ea typeface="Courier New"/>
                <a:cs typeface="Courier New"/>
                <a:sym typeface="Courier New"/>
              </a:rPr>
              <a:t>ApplicationStarted</a:t>
            </a:r>
            <a:r>
              <a:rPr b="1" lang="en" sz="2200">
                <a:solidFill>
                  <a:srgbClr val="BCBEC4"/>
                </a:solidFill>
                <a:highlight>
                  <a:srgbClr val="1E1F22"/>
                </a:highlight>
                <a:latin typeface="Courier New"/>
                <a:ea typeface="Courier New"/>
                <a:cs typeface="Courier New"/>
                <a:sym typeface="Courier New"/>
              </a:rPr>
              <a:t>)) { application -&gt;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application.</a:t>
            </a:r>
            <a:r>
              <a:rPr b="1" lang="en" sz="2200">
                <a:solidFill>
                  <a:srgbClr val="C77DBB"/>
                </a:solidFill>
                <a:highlight>
                  <a:srgbClr val="1E1F22"/>
                </a:highlight>
                <a:latin typeface="Courier New"/>
                <a:ea typeface="Courier New"/>
                <a:cs typeface="Courier New"/>
                <a:sym typeface="Courier New"/>
              </a:rPr>
              <a:t>log</a:t>
            </a:r>
            <a:r>
              <a:rPr b="1" lang="en" sz="2200">
                <a:solidFill>
                  <a:srgbClr val="BCBEC4"/>
                </a:solidFill>
                <a:highlight>
                  <a:srgbClr val="1E1F22"/>
                </a:highlight>
                <a:latin typeface="Courier New"/>
                <a:ea typeface="Courier New"/>
                <a:cs typeface="Courier New"/>
                <a:sym typeface="Courier New"/>
              </a:rPr>
              <a:t>.info(</a:t>
            </a:r>
            <a:r>
              <a:rPr b="1" lang="en" sz="2200">
                <a:solidFill>
                  <a:srgbClr val="6AAB73"/>
                </a:solidFill>
                <a:highlight>
                  <a:srgbClr val="1E1F22"/>
                </a:highlight>
                <a:latin typeface="Courier New"/>
                <a:ea typeface="Courier New"/>
                <a:cs typeface="Courier New"/>
                <a:sym typeface="Courier New"/>
              </a:rPr>
              <a:t>"Event Producer Started"</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application.</a:t>
            </a:r>
            <a:r>
              <a:rPr b="1" lang="en" sz="2200">
                <a:solidFill>
                  <a:srgbClr val="57AAF7"/>
                </a:solidFill>
                <a:highlight>
                  <a:srgbClr val="1E1F22"/>
                </a:highlight>
                <a:latin typeface="Courier New"/>
                <a:ea typeface="Courier New"/>
                <a:cs typeface="Courier New"/>
                <a:sym typeface="Courier New"/>
              </a:rPr>
              <a:t>launchEventJob</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produceEvents</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install</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produceEventsPlugin</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457200" lvl="0" marL="457200" rtl="0" algn="l">
              <a:spcBef>
                <a:spcPts val="0"/>
              </a:spcBef>
              <a:spcAft>
                <a:spcPts val="0"/>
              </a:spcAft>
              <a:buNone/>
            </a:pPr>
            <a:r>
              <a:rPr b="1" lang="en" sz="2200">
                <a:solidFill>
                  <a:srgbClr val="C77DBB"/>
                </a:solidFill>
                <a:highlight>
                  <a:srgbClr val="1E1F22"/>
                </a:highlight>
                <a:latin typeface="Courier New"/>
                <a:ea typeface="Courier New"/>
                <a:cs typeface="Courier New"/>
                <a:sym typeface="Courier New"/>
              </a:rPr>
              <a:t>frequency </a:t>
            </a:r>
            <a:r>
              <a:rPr b="1" lang="en" sz="2200">
                <a:solidFill>
                  <a:srgbClr val="BCBEC4"/>
                </a:solidFill>
                <a:highlight>
                  <a:srgbClr val="1E1F22"/>
                </a:highlight>
                <a:latin typeface="Courier New"/>
                <a:ea typeface="Courier New"/>
                <a:cs typeface="Courier New"/>
                <a:sym typeface="Courier New"/>
              </a:rPr>
              <a:t>=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C77DBB"/>
                </a:solidFill>
                <a:highlight>
                  <a:srgbClr val="1E1F22"/>
                </a:highlight>
                <a:latin typeface="Courier New"/>
                <a:ea typeface="Courier New"/>
                <a:cs typeface="Courier New"/>
                <a:sym typeface="Courier New"/>
              </a:rPr>
              <a:t>environment</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config</a:t>
            </a:r>
            <a:r>
              <a:rPr b="1" lang="en" sz="2200">
                <a:solidFill>
                  <a:srgbClr val="BCBEC4"/>
                </a:solidFill>
                <a:highlight>
                  <a:srgbClr val="1E1F22"/>
                </a:highlight>
                <a:latin typeface="Courier New"/>
                <a:ea typeface="Courier New"/>
                <a:cs typeface="Courier New"/>
                <a:sym typeface="Courier New"/>
              </a:rPr>
              <a:t>.property(</a:t>
            </a:r>
            <a:r>
              <a:rPr b="1" lang="en" sz="2200">
                <a:solidFill>
                  <a:srgbClr val="6AAB73"/>
                </a:solidFill>
                <a:highlight>
                  <a:srgbClr val="1E1F22"/>
                </a:highlight>
                <a:latin typeface="Courier New"/>
                <a:ea typeface="Courier New"/>
                <a:cs typeface="Courier New"/>
                <a:sym typeface="Courier New"/>
              </a:rPr>
              <a:t>"frequency"</a:t>
            </a:r>
            <a:r>
              <a:rPr b="1" lang="en" sz="2200">
                <a:solidFill>
                  <a:srgbClr val="BCBEC4"/>
                </a:solidFill>
                <a:highlight>
                  <a:srgbClr val="1E1F22"/>
                </a:highlight>
                <a:latin typeface="Courier New"/>
                <a:ea typeface="Courier New"/>
                <a:cs typeface="Courier New"/>
                <a:sym typeface="Courier New"/>
              </a:rPr>
              <a:t>).getString().</a:t>
            </a:r>
            <a:r>
              <a:rPr b="1" i="1" lang="en" sz="2200">
                <a:solidFill>
                  <a:srgbClr val="57AAF7"/>
                </a:solidFill>
                <a:highlight>
                  <a:srgbClr val="1E1F22"/>
                </a:highlight>
                <a:latin typeface="Courier New"/>
                <a:ea typeface="Courier New"/>
                <a:cs typeface="Courier New"/>
                <a:sym typeface="Courier New"/>
              </a:rPr>
              <a:t>toInt</a:t>
            </a:r>
            <a:r>
              <a:rPr b="1" lang="en" sz="2200">
                <a:solidFill>
                  <a:srgbClr val="BCBEC4"/>
                </a:solidFill>
                <a:highlight>
                  <a:srgbClr val="1E1F22"/>
                </a:highlight>
                <a:latin typeface="Courier New"/>
                <a:ea typeface="Courier New"/>
                <a:cs typeface="Courier New"/>
                <a:sym typeface="Courier New"/>
              </a:rPr>
              <a:t>().</a:t>
            </a:r>
            <a:r>
              <a:rPr b="1" i="1" lang="en" sz="2200">
                <a:solidFill>
                  <a:srgbClr val="C77DBB"/>
                </a:solidFill>
                <a:highlight>
                  <a:srgbClr val="1E1F22"/>
                </a:highlight>
                <a:latin typeface="Courier New"/>
                <a:ea typeface="Courier New"/>
                <a:cs typeface="Courier New"/>
                <a:sym typeface="Courier New"/>
              </a:rPr>
              <a:t>seconds</a:t>
            </a:r>
            <a:r>
              <a:rPr b="1" lang="en" sz="2200">
                <a:solidFill>
                  <a:srgbClr val="C77DBB"/>
                </a:solidFill>
                <a:highlight>
                  <a:srgbClr val="1E1F22"/>
                </a:highlight>
                <a:latin typeface="Courier New"/>
                <a:ea typeface="Courier New"/>
                <a:cs typeface="Courier New"/>
                <a:sym typeface="Courier New"/>
              </a:rPr>
              <a:t> </a:t>
            </a:r>
            <a:endParaRPr b="1" sz="2200">
              <a:solidFill>
                <a:srgbClr val="C77DBB"/>
              </a:solidFill>
              <a:highlight>
                <a:srgbClr val="1E1F22"/>
              </a:highlight>
              <a:latin typeface="Courier New"/>
              <a:ea typeface="Courier New"/>
              <a:cs typeface="Courier New"/>
              <a:sym typeface="Courier New"/>
            </a:endParaRPr>
          </a:p>
          <a:p>
            <a:pPr indent="0" lvl="0" marL="45720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p:txBody>
      </p:sp>
      <p:sp>
        <p:nvSpPr>
          <p:cNvPr id="124" name="Google Shape;124;p20"/>
          <p:cNvSpPr txBox="1"/>
          <p:nvPr/>
        </p:nvSpPr>
        <p:spPr>
          <a:xfrm>
            <a:off x="314975" y="194925"/>
            <a:ext cx="17610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Installing a Configurable Plugin</a:t>
            </a:r>
            <a:endParaRPr sz="8000">
              <a:solidFill>
                <a:schemeClr val="lt1"/>
              </a:solidFill>
              <a:latin typeface="Inter SemiBold"/>
              <a:ea typeface="Inter SemiBold"/>
              <a:cs typeface="Inter SemiBold"/>
              <a:sym typeface="Inter SemiBold"/>
            </a:endParaRPr>
          </a:p>
          <a:p>
            <a:pPr indent="0" lvl="0" marL="0" rtl="0" algn="ctr">
              <a:lnSpc>
                <a:spcPct val="85000"/>
              </a:lnSpc>
              <a:spcBef>
                <a:spcPts val="0"/>
              </a:spcBef>
              <a:spcAft>
                <a:spcPts val="0"/>
              </a:spcAft>
              <a:buNone/>
            </a:pPr>
            <a:r>
              <a:t/>
            </a:r>
            <a:endParaRPr sz="8000">
              <a:solidFill>
                <a:schemeClr val="lt1"/>
              </a:solidFill>
              <a:latin typeface="Inter SemiBold"/>
              <a:ea typeface="Inter SemiBold"/>
              <a:cs typeface="Inter SemiBold"/>
              <a:sym typeface="Inter Semi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14" st="1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15" st="1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16" st="1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17" st="1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18" st="1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19" st="1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20" st="2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21" st="2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22" st="2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23" st="2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24" st="2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xEl>
                                              <p:pRg end="25" st="2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8" name="Shape 128"/>
        <p:cNvGrpSpPr/>
        <p:nvPr/>
      </p:nvGrpSpPr>
      <p:grpSpPr>
        <a:xfrm>
          <a:off x="0" y="0"/>
          <a:ext cx="0" cy="0"/>
          <a:chOff x="0" y="0"/>
          <a:chExt cx="0" cy="0"/>
        </a:xfrm>
      </p:grpSpPr>
      <p:pic>
        <p:nvPicPr>
          <p:cNvPr id="129" name="Google Shape;129;p21"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130" name="Google Shape;130;p21"/>
          <p:cNvSpPr txBox="1"/>
          <p:nvPr/>
        </p:nvSpPr>
        <p:spPr>
          <a:xfrm>
            <a:off x="0" y="1648050"/>
            <a:ext cx="18288000" cy="898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56A8F5"/>
                </a:solidFill>
                <a:highlight>
                  <a:srgbClr val="1E1F22"/>
                </a:highlight>
                <a:latin typeface="Courier New"/>
                <a:ea typeface="Courier New"/>
                <a:cs typeface="Courier New"/>
                <a:sym typeface="Courier New"/>
              </a:rPr>
              <a:t>main</a:t>
            </a:r>
            <a:r>
              <a:rPr b="1" lang="en" sz="2200">
                <a:solidFill>
                  <a:srgbClr val="BCBEC4"/>
                </a:solidFill>
                <a:highlight>
                  <a:srgbClr val="1E1F22"/>
                </a:highlight>
                <a:latin typeface="Courier New"/>
                <a:ea typeface="Courier New"/>
                <a:cs typeface="Courier New"/>
                <a:sym typeface="Courier New"/>
              </a:rPr>
              <a:t>() = embeddedServer(CIO, </a:t>
            </a:r>
            <a:r>
              <a:rPr b="1" lang="en" sz="2200">
                <a:solidFill>
                  <a:srgbClr val="C77DBB"/>
                </a:solidFill>
                <a:highlight>
                  <a:srgbClr val="1E1F22"/>
                </a:highlight>
                <a:latin typeface="Courier New"/>
                <a:ea typeface="Courier New"/>
                <a:cs typeface="Courier New"/>
                <a:sym typeface="Courier New"/>
              </a:rPr>
              <a:t>PRODUCER_PORT</a:t>
            </a:r>
            <a:r>
              <a:rPr b="1" lang="en" sz="2200">
                <a:solidFill>
                  <a:srgbClr val="BCBEC4"/>
                </a:solidFill>
                <a:highlight>
                  <a:srgbClr val="1E1F22"/>
                </a:highlight>
                <a:latin typeface="Courier New"/>
                <a:ea typeface="Courier New"/>
                <a:cs typeface="Courier New"/>
                <a:sym typeface="Courier New"/>
              </a:rPr>
              <a:t>, </a:t>
            </a:r>
            <a:r>
              <a:rPr b="1" lang="en" sz="2200">
                <a:solidFill>
                  <a:srgbClr val="6AAB73"/>
                </a:solidFill>
                <a:highlight>
                  <a:srgbClr val="1E1F22"/>
                </a:highlight>
                <a:latin typeface="Courier New"/>
                <a:ea typeface="Courier New"/>
                <a:cs typeface="Courier New"/>
                <a:sym typeface="Courier New"/>
              </a:rPr>
              <a:t>"0.0.0.0"</a:t>
            </a:r>
            <a:r>
              <a:rPr b="1" lang="en" sz="2200">
                <a:solidFill>
                  <a:srgbClr val="BCBEC4"/>
                </a:solidFill>
                <a:highlight>
                  <a:srgbClr val="1E1F22"/>
                </a:highlight>
                <a:latin typeface="Courier New"/>
                <a:ea typeface="Courier New"/>
                <a:cs typeface="Courier New"/>
                <a:sym typeface="Courier New"/>
              </a:rPr>
              <a:t>, </a:t>
            </a:r>
            <a:r>
              <a:rPr b="1" lang="en" sz="2200">
                <a:solidFill>
                  <a:srgbClr val="56C1D6"/>
                </a:solidFill>
                <a:highlight>
                  <a:srgbClr val="1E1F22"/>
                </a:highlight>
                <a:latin typeface="Courier New"/>
                <a:ea typeface="Courier New"/>
                <a:cs typeface="Courier New"/>
                <a:sym typeface="Courier New"/>
              </a:rPr>
              <a:t>module = </a:t>
            </a:r>
            <a:r>
              <a:rPr b="1" lang="en" sz="2200">
                <a:solidFill>
                  <a:srgbClr val="BCBEC4"/>
                </a:solidFill>
                <a:highlight>
                  <a:srgbClr val="1E1F22"/>
                </a:highlight>
                <a:latin typeface="Courier New"/>
                <a:ea typeface="Courier New"/>
                <a:cs typeface="Courier New"/>
                <a:sym typeface="Courier New"/>
              </a:rPr>
              <a:t>Application::module).start()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module</a:t>
            </a:r>
            <a:r>
              <a:rPr b="1" lang="en" sz="2200">
                <a:solidFill>
                  <a:srgbClr val="BCBEC4"/>
                </a:solidFill>
                <a:highlight>
                  <a:srgbClr val="1E1F22"/>
                </a:highlight>
                <a:latin typeface="Courier New"/>
                <a:ea typeface="Courier New"/>
                <a:cs typeface="Courier New"/>
                <a:sym typeface="Courier New"/>
              </a:rPr>
              <a:t>() { </a:t>
            </a:r>
            <a:r>
              <a:rPr b="1" lang="en" sz="2200">
                <a:solidFill>
                  <a:srgbClr val="57AAF7"/>
                </a:solidFill>
                <a:highlight>
                  <a:srgbClr val="1E1F22"/>
                </a:highlight>
                <a:latin typeface="Courier New"/>
                <a:ea typeface="Courier New"/>
                <a:cs typeface="Courier New"/>
                <a:sym typeface="Courier New"/>
              </a:rPr>
              <a:t>produceEvents</a:t>
            </a:r>
            <a:r>
              <a:rPr b="1" lang="en" sz="2200">
                <a:solidFill>
                  <a:srgbClr val="BCBEC4"/>
                </a:solidFill>
                <a:highlight>
                  <a:srgbClr val="1E1F22"/>
                </a:highlight>
                <a:latin typeface="Courier New"/>
                <a:ea typeface="Courier New"/>
                <a:cs typeface="Courier New"/>
                <a:sym typeface="Courier New"/>
              </a:rPr>
              <a:t>()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sendEvent</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val </a:t>
            </a:r>
            <a:r>
              <a:rPr b="1" lang="en" sz="2200">
                <a:solidFill>
                  <a:srgbClr val="BCBEC4"/>
                </a:solidFill>
                <a:highlight>
                  <a:srgbClr val="1E1F22"/>
                </a:highlight>
                <a:latin typeface="Courier New"/>
                <a:ea typeface="Courier New"/>
                <a:cs typeface="Courier New"/>
                <a:sym typeface="Courier New"/>
              </a:rPr>
              <a:t>id = </a:t>
            </a:r>
            <a:r>
              <a:rPr b="1" lang="en" sz="2200">
                <a:solidFill>
                  <a:srgbClr val="C77DBB"/>
                </a:solidFill>
                <a:highlight>
                  <a:srgbClr val="1E1F22"/>
                </a:highlight>
                <a:latin typeface="Courier New"/>
                <a:ea typeface="Courier New"/>
                <a:cs typeface="Courier New"/>
                <a:sym typeface="Courier New"/>
              </a:rPr>
              <a:t>environment</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config</a:t>
            </a:r>
            <a:r>
              <a:rPr b="1" lang="en" sz="2200">
                <a:solidFill>
                  <a:srgbClr val="BCBEC4"/>
                </a:solidFill>
                <a:highlight>
                  <a:srgbClr val="1E1F22"/>
                </a:highlight>
                <a:latin typeface="Courier New"/>
                <a:ea typeface="Courier New"/>
                <a:cs typeface="Courier New"/>
                <a:sym typeface="Courier New"/>
              </a:rPr>
              <a:t>.property(</a:t>
            </a:r>
            <a:r>
              <a:rPr b="1" lang="en" sz="2200">
                <a:solidFill>
                  <a:srgbClr val="6AAB73"/>
                </a:solidFill>
                <a:highlight>
                  <a:srgbClr val="1E1F22"/>
                </a:highlight>
                <a:latin typeface="Courier New"/>
                <a:ea typeface="Courier New"/>
                <a:cs typeface="Courier New"/>
                <a:sym typeface="Courier New"/>
              </a:rPr>
              <a:t>"ktor.application.id"</a:t>
            </a:r>
            <a:r>
              <a:rPr b="1" lang="en" sz="2200">
                <a:solidFill>
                  <a:srgbClr val="BCBEC4"/>
                </a:solidFill>
                <a:highlight>
                  <a:srgbClr val="1E1F22"/>
                </a:highlight>
                <a:latin typeface="Courier New"/>
                <a:ea typeface="Courier New"/>
                <a:cs typeface="Courier New"/>
                <a:sym typeface="Courier New"/>
              </a:rPr>
              <a:t>).getString()</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val </a:t>
            </a:r>
            <a:r>
              <a:rPr b="1" lang="en" sz="2200">
                <a:solidFill>
                  <a:srgbClr val="BCBEC4"/>
                </a:solidFill>
                <a:highlight>
                  <a:srgbClr val="1E1F22"/>
                </a:highlight>
                <a:latin typeface="Courier New"/>
                <a:ea typeface="Courier New"/>
                <a:cs typeface="Courier New"/>
                <a:sym typeface="Courier New"/>
              </a:rPr>
              <a:t>event = MyEvent(</a:t>
            </a:r>
            <a:r>
              <a:rPr b="1" lang="en" sz="2200">
                <a:solidFill>
                  <a:srgbClr val="56C1D6"/>
                </a:solidFill>
                <a:highlight>
                  <a:srgbClr val="1E1F22"/>
                </a:highlight>
                <a:latin typeface="Courier New"/>
                <a:ea typeface="Courier New"/>
                <a:cs typeface="Courier New"/>
                <a:sym typeface="Courier New"/>
              </a:rPr>
              <a:t>message = </a:t>
            </a:r>
            <a:r>
              <a:rPr b="1" lang="en" sz="2200">
                <a:solidFill>
                  <a:srgbClr val="6AAB73"/>
                </a:solidFill>
                <a:highlight>
                  <a:srgbClr val="1E1F22"/>
                </a:highlight>
                <a:latin typeface="Courier New"/>
                <a:ea typeface="Courier New"/>
                <a:cs typeface="Courier New"/>
                <a:sym typeface="Courier New"/>
              </a:rPr>
              <a:t>"Hello from producer </a:t>
            </a:r>
            <a:r>
              <a:rPr b="1" lang="en" sz="2200">
                <a:solidFill>
                  <a:srgbClr val="CF8E6D"/>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id</a:t>
            </a:r>
            <a:r>
              <a:rPr b="1" lang="en" sz="2200">
                <a:solidFill>
                  <a:srgbClr val="6AAB73"/>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log</a:t>
            </a:r>
            <a:r>
              <a:rPr b="1" lang="en" sz="2200">
                <a:solidFill>
                  <a:srgbClr val="BCBEC4"/>
                </a:solidFill>
                <a:highlight>
                  <a:srgbClr val="1E1F22"/>
                </a:highlight>
                <a:latin typeface="Courier New"/>
                <a:ea typeface="Courier New"/>
                <a:cs typeface="Courier New"/>
                <a:sym typeface="Courier New"/>
              </a:rPr>
              <a:t>.info(</a:t>
            </a:r>
            <a:r>
              <a:rPr b="1" lang="en" sz="2200">
                <a:solidFill>
                  <a:srgbClr val="6AAB73"/>
                </a:solidFill>
                <a:highlight>
                  <a:srgbClr val="1E1F22"/>
                </a:highlight>
                <a:latin typeface="Courier New"/>
                <a:ea typeface="Courier New"/>
                <a:cs typeface="Courier New"/>
                <a:sym typeface="Courier New"/>
              </a:rPr>
              <a:t>"Sending event: </a:t>
            </a:r>
            <a:r>
              <a:rPr b="1" lang="en" sz="2200">
                <a:solidFill>
                  <a:srgbClr val="CF8E6D"/>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event.</a:t>
            </a:r>
            <a:r>
              <a:rPr b="1" lang="en" sz="2200">
                <a:solidFill>
                  <a:srgbClr val="C77DBB"/>
                </a:solidFill>
                <a:highlight>
                  <a:srgbClr val="1E1F22"/>
                </a:highlight>
                <a:latin typeface="Courier New"/>
                <a:ea typeface="Courier New"/>
                <a:cs typeface="Courier New"/>
                <a:sym typeface="Courier New"/>
              </a:rPr>
              <a:t>message</a:t>
            </a:r>
            <a:r>
              <a:rPr b="1" lang="en" sz="2200">
                <a:solidFill>
                  <a:srgbClr val="CF8E6D"/>
                </a:solidFill>
                <a:highlight>
                  <a:srgbClr val="1E1F22"/>
                </a:highlight>
                <a:latin typeface="Courier New"/>
                <a:ea typeface="Courier New"/>
                <a:cs typeface="Courier New"/>
                <a:sym typeface="Courier New"/>
              </a:rPr>
              <a:t>}</a:t>
            </a:r>
            <a:r>
              <a:rPr b="1" lang="en" sz="2200">
                <a:solidFill>
                  <a:srgbClr val="6AAB73"/>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launchEventJob</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launch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while </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isActive</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this</a:t>
            </a:r>
            <a:r>
              <a:rPr b="1" lang="en" sz="2200">
                <a:solidFill>
                  <a:srgbClr val="32B8AF"/>
                </a:solidFill>
                <a:highlight>
                  <a:srgbClr val="1E1F22"/>
                </a:highlight>
                <a:latin typeface="Courier New"/>
                <a:ea typeface="Courier New"/>
                <a:cs typeface="Courier New"/>
                <a:sym typeface="Courier New"/>
              </a:rPr>
              <a:t>@launchEventJob</a:t>
            </a:r>
            <a:r>
              <a:rPr b="1" lang="en" sz="2200">
                <a:solidFill>
                  <a:srgbClr val="BCBEC4"/>
                </a:solidFill>
                <a:highlight>
                  <a:srgbClr val="1E1F22"/>
                </a:highlight>
                <a:latin typeface="Courier New"/>
                <a:ea typeface="Courier New"/>
                <a:cs typeface="Courier New"/>
                <a:sym typeface="Courier New"/>
              </a:rPr>
              <a:t>.</a:t>
            </a:r>
            <a:r>
              <a:rPr b="1" lang="en" sz="2200">
                <a:solidFill>
                  <a:srgbClr val="57AAF7"/>
                </a:solidFill>
                <a:highlight>
                  <a:srgbClr val="1E1F22"/>
                </a:highlight>
                <a:latin typeface="Courier New"/>
                <a:ea typeface="Courier New"/>
                <a:cs typeface="Courier New"/>
                <a:sym typeface="Courier New"/>
              </a:rPr>
              <a:t>sendEvent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delay(</a:t>
            </a:r>
            <a:r>
              <a:rPr b="1" lang="en" sz="2200">
                <a:solidFill>
                  <a:srgbClr val="2AACB8"/>
                </a:solidFill>
                <a:highlight>
                  <a:srgbClr val="1E1F22"/>
                </a:highlight>
                <a:latin typeface="Courier New"/>
                <a:ea typeface="Courier New"/>
                <a:cs typeface="Courier New"/>
                <a:sym typeface="Courier New"/>
              </a:rPr>
              <a:t>1</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seconds</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produceEvents</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install</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produceEventsPlugin</a:t>
            </a: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frequency </a:t>
            </a:r>
            <a:r>
              <a:rPr b="1" lang="en" sz="2200">
                <a:solidFill>
                  <a:srgbClr val="BCBEC4"/>
                </a:solidFill>
                <a:highlight>
                  <a:srgbClr val="1E1F22"/>
                </a:highlight>
                <a:latin typeface="Courier New"/>
                <a:ea typeface="Courier New"/>
                <a:cs typeface="Courier New"/>
                <a:sym typeface="Courier New"/>
              </a:rPr>
              <a:t>=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C77DBB"/>
                </a:solidFill>
                <a:highlight>
                  <a:srgbClr val="1E1F22"/>
                </a:highlight>
                <a:latin typeface="Courier New"/>
                <a:ea typeface="Courier New"/>
                <a:cs typeface="Courier New"/>
                <a:sym typeface="Courier New"/>
              </a:rPr>
              <a:t>environment</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config...</a:t>
            </a:r>
            <a:r>
              <a:rPr b="1" lang="en" sz="2200">
                <a:solidFill>
                  <a:srgbClr val="C77DBB"/>
                </a:solidFill>
                <a:highlight>
                  <a:srgbClr val="1E1F22"/>
                </a:highlight>
                <a:latin typeface="Courier New"/>
                <a:ea typeface="Courier New"/>
                <a:cs typeface="Courier New"/>
                <a:sym typeface="Courier New"/>
              </a:rPr>
              <a:t> </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val </a:t>
            </a:r>
            <a:r>
              <a:rPr b="1" lang="en" sz="2200">
                <a:solidFill>
                  <a:srgbClr val="C77DBB"/>
                </a:solidFill>
                <a:highlight>
                  <a:srgbClr val="1E1F22"/>
                </a:highlight>
                <a:latin typeface="Courier New"/>
                <a:ea typeface="Courier New"/>
                <a:cs typeface="Courier New"/>
                <a:sym typeface="Courier New"/>
              </a:rPr>
              <a:t>produceEventsPlugin </a:t>
            </a:r>
            <a:r>
              <a:rPr b="1" lang="en" sz="2200">
                <a:solidFill>
                  <a:srgbClr val="BCBEC4"/>
                </a:solidFill>
                <a:highlight>
                  <a:srgbClr val="1E1F22"/>
                </a:highlight>
                <a:latin typeface="Courier New"/>
                <a:ea typeface="Courier New"/>
                <a:cs typeface="Courier New"/>
                <a:sym typeface="Courier New"/>
              </a:rPr>
              <a:t>= createApplicationPlugin(</a:t>
            </a:r>
            <a:r>
              <a:rPr b="1" lang="en" sz="2200">
                <a:solidFill>
                  <a:srgbClr val="6AAB73"/>
                </a:solidFill>
                <a:highlight>
                  <a:srgbClr val="1E1F22"/>
                </a:highlight>
                <a:latin typeface="Courier New"/>
                <a:ea typeface="Courier New"/>
                <a:cs typeface="Courier New"/>
                <a:sym typeface="Courier New"/>
              </a:rPr>
              <a:t>"produceEvents"</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C7832"/>
              </a:solidFill>
              <a:highlight>
                <a:srgbClr val="2B2B2B"/>
              </a:highlight>
              <a:latin typeface="Courier New"/>
              <a:ea typeface="Courier New"/>
              <a:cs typeface="Courier New"/>
              <a:sym typeface="Courier New"/>
            </a:endParaRPr>
          </a:p>
        </p:txBody>
      </p:sp>
      <p:sp>
        <p:nvSpPr>
          <p:cNvPr id="131" name="Google Shape;131;p21"/>
          <p:cNvSpPr txBox="1"/>
          <p:nvPr/>
        </p:nvSpPr>
        <p:spPr>
          <a:xfrm>
            <a:off x="148025" y="194925"/>
            <a:ext cx="180249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Installing a Configurable Plugin</a:t>
            </a:r>
            <a:endParaRPr sz="8000">
              <a:solidFill>
                <a:schemeClr val="lt1"/>
              </a:solidFill>
              <a:latin typeface="Inter SemiBold"/>
              <a:ea typeface="Inter SemiBold"/>
              <a:cs typeface="Inter SemiBold"/>
              <a:sym typeface="Inter SemiBold"/>
            </a:endParaRPr>
          </a:p>
          <a:p>
            <a:pPr indent="0" lvl="0" marL="0" rtl="0" algn="ctr">
              <a:lnSpc>
                <a:spcPct val="85000"/>
              </a:lnSpc>
              <a:spcBef>
                <a:spcPts val="0"/>
              </a:spcBef>
              <a:spcAft>
                <a:spcPts val="0"/>
              </a:spcAft>
              <a:buNone/>
            </a:pPr>
            <a:r>
              <a:t/>
            </a:r>
            <a:endParaRPr sz="8000">
              <a:solidFill>
                <a:schemeClr val="lt1"/>
              </a:solidFill>
              <a:latin typeface="Inter SemiBold"/>
              <a:ea typeface="Inter SemiBold"/>
              <a:cs typeface="Inter SemiBold"/>
              <a:sym typeface="Inter SemiBo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5" name="Shape 135"/>
        <p:cNvGrpSpPr/>
        <p:nvPr/>
      </p:nvGrpSpPr>
      <p:grpSpPr>
        <a:xfrm>
          <a:off x="0" y="0"/>
          <a:ext cx="0" cy="0"/>
          <a:chOff x="0" y="0"/>
          <a:chExt cx="0" cy="0"/>
        </a:xfrm>
      </p:grpSpPr>
      <p:pic>
        <p:nvPicPr>
          <p:cNvPr id="136" name="Google Shape;136;p22"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137" name="Google Shape;137;p22"/>
          <p:cNvSpPr txBox="1"/>
          <p:nvPr/>
        </p:nvSpPr>
        <p:spPr>
          <a:xfrm>
            <a:off x="0" y="1648050"/>
            <a:ext cx="18129600" cy="661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configureKafka</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i="1" lang="en" sz="2200">
                <a:solidFill>
                  <a:schemeClr val="accent6"/>
                </a:solidFill>
                <a:highlight>
                  <a:srgbClr val="1E1F22"/>
                </a:highlight>
                <a:latin typeface="Courier New"/>
                <a:ea typeface="Courier New"/>
                <a:cs typeface="Courier New"/>
                <a:sym typeface="Courier New"/>
              </a:rPr>
              <a:t>install</a:t>
            </a:r>
            <a:r>
              <a:rPr b="1" lang="en" sz="2200">
                <a:solidFill>
                  <a:srgbClr val="BCBEC4"/>
                </a:solidFill>
                <a:highlight>
                  <a:srgbClr val="1E1F22"/>
                </a:highlight>
                <a:latin typeface="Courier New"/>
                <a:ea typeface="Courier New"/>
                <a:cs typeface="Courier New"/>
                <a:sym typeface="Courier New"/>
              </a:rPr>
              <a:t>(</a:t>
            </a:r>
            <a:r>
              <a:rPr b="1" i="1" lang="en" sz="2200">
                <a:solidFill>
                  <a:srgbClr val="C77DBB"/>
                </a:solidFill>
                <a:highlight>
                  <a:srgbClr val="1E1F22"/>
                </a:highlight>
                <a:latin typeface="Courier New"/>
                <a:ea typeface="Courier New"/>
                <a:cs typeface="Courier New"/>
                <a:sym typeface="Courier New"/>
              </a:rPr>
              <a:t>Kafka</a:t>
            </a:r>
            <a:r>
              <a:rPr b="1" lang="en" sz="2200">
                <a:solidFill>
                  <a:srgbClr val="BCBEC4"/>
                </a:solidFill>
                <a:highlight>
                  <a:srgbClr val="1E1F22"/>
                </a:highlight>
                <a:latin typeface="Courier New"/>
                <a:ea typeface="Courier New"/>
                <a:cs typeface="Courier New"/>
                <a:sym typeface="Courier New"/>
              </a:rPr>
              <a:t>) {</a:t>
            </a:r>
            <a:endParaRPr b="1" i="1" sz="2200">
              <a:solidFill>
                <a:schemeClr val="accent6"/>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val </a:t>
            </a:r>
            <a:r>
              <a:rPr b="1" lang="en" sz="2200">
                <a:solidFill>
                  <a:srgbClr val="BCBEC4"/>
                </a:solidFill>
                <a:highlight>
                  <a:srgbClr val="1E1F22"/>
                </a:highlight>
                <a:latin typeface="Courier New"/>
                <a:ea typeface="Courier New"/>
                <a:cs typeface="Courier New"/>
                <a:sym typeface="Courier New"/>
              </a:rPr>
              <a:t>events = TopicName.named(</a:t>
            </a:r>
            <a:r>
              <a:rPr b="1" i="1" lang="en" sz="2200">
                <a:solidFill>
                  <a:srgbClr val="C77DBB"/>
                </a:solidFill>
                <a:highlight>
                  <a:srgbClr val="1E1F22"/>
                </a:highlight>
                <a:latin typeface="Courier New"/>
                <a:ea typeface="Courier New"/>
                <a:cs typeface="Courier New"/>
                <a:sym typeface="Courier New"/>
              </a:rPr>
              <a:t>TOPIC_NAME</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schemaRegistryUrl </a:t>
            </a:r>
            <a:r>
              <a:rPr b="1" lang="en" sz="2200">
                <a:solidFill>
                  <a:srgbClr val="BCBEC4"/>
                </a:solidFill>
                <a:highlight>
                  <a:srgbClr val="1E1F22"/>
                </a:highlight>
                <a:latin typeface="Courier New"/>
                <a:ea typeface="Courier New"/>
                <a:cs typeface="Courier New"/>
                <a:sym typeface="Courier New"/>
              </a:rPr>
              <a:t>= </a:t>
            </a:r>
            <a:r>
              <a:rPr b="1" i="1" lang="en" sz="2200">
                <a:solidFill>
                  <a:srgbClr val="C77DBB"/>
                </a:solidFill>
                <a:highlight>
                  <a:srgbClr val="1E1F22"/>
                </a:highlight>
                <a:latin typeface="Courier New"/>
                <a:ea typeface="Courier New"/>
                <a:cs typeface="Courier New"/>
                <a:sym typeface="Courier New"/>
              </a:rPr>
              <a:t>SCHEMA_REGISTRY_URL</a:t>
            </a:r>
            <a:endParaRPr b="1" i="1" sz="2200">
              <a:solidFill>
                <a:srgbClr val="C77DBB"/>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i="1" lang="en" sz="2200">
                <a:solidFill>
                  <a:srgbClr val="C77DBB"/>
                </a:solidFill>
                <a:highlight>
                  <a:srgbClr val="1E1F22"/>
                </a:highlight>
                <a:latin typeface="Courier New"/>
                <a:ea typeface="Courier New"/>
                <a:cs typeface="Courier New"/>
                <a:sym typeface="Courier New"/>
              </a:rPr>
              <a:t>       </a:t>
            </a:r>
            <a:r>
              <a:rPr b="1" i="1" lang="en" sz="2200">
                <a:solidFill>
                  <a:schemeClr val="accent6"/>
                </a:solidFill>
                <a:highlight>
                  <a:srgbClr val="1E1F22"/>
                </a:highlight>
                <a:latin typeface="Courier New"/>
                <a:ea typeface="Courier New"/>
                <a:cs typeface="Courier New"/>
                <a:sym typeface="Courier New"/>
              </a:rPr>
              <a:t>topic</a:t>
            </a:r>
            <a:r>
              <a:rPr b="1" lang="en" sz="2200">
                <a:solidFill>
                  <a:srgbClr val="BCBEC4"/>
                </a:solidFill>
                <a:highlight>
                  <a:srgbClr val="1E1F22"/>
                </a:highlight>
                <a:latin typeface="Courier New"/>
                <a:ea typeface="Courier New"/>
                <a:cs typeface="Courier New"/>
                <a:sym typeface="Courier New"/>
              </a:rPr>
              <a:t>(events)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partitions </a:t>
            </a:r>
            <a:r>
              <a:rPr b="1" lang="en" sz="2200">
                <a:solidFill>
                  <a:srgbClr val="BCBEC4"/>
                </a:solidFill>
                <a:highlight>
                  <a:srgbClr val="1E1F22"/>
                </a:highlight>
                <a:latin typeface="Courier New"/>
                <a:ea typeface="Courier New"/>
                <a:cs typeface="Courier New"/>
                <a:sym typeface="Courier New"/>
              </a:rPr>
              <a:t>= </a:t>
            </a:r>
            <a:r>
              <a:rPr b="1" lang="en" sz="2200">
                <a:solidFill>
                  <a:srgbClr val="2AACB8"/>
                </a:solidFill>
                <a:highlight>
                  <a:srgbClr val="1E1F22"/>
                </a:highlight>
                <a:latin typeface="Courier New"/>
                <a:ea typeface="Courier New"/>
                <a:cs typeface="Courier New"/>
                <a:sym typeface="Courier New"/>
              </a:rPr>
              <a:t>1</a:t>
            </a:r>
            <a:endParaRPr b="1" sz="2200">
              <a:solidFill>
                <a:srgbClr val="2AACB8"/>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2AACB8"/>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replicas </a:t>
            </a:r>
            <a:r>
              <a:rPr b="1" lang="en" sz="2200">
                <a:solidFill>
                  <a:srgbClr val="BCBEC4"/>
                </a:solidFill>
                <a:highlight>
                  <a:srgbClr val="1E1F22"/>
                </a:highlight>
                <a:latin typeface="Courier New"/>
                <a:ea typeface="Courier New"/>
                <a:cs typeface="Courier New"/>
                <a:sym typeface="Courier New"/>
              </a:rPr>
              <a:t>= </a:t>
            </a:r>
            <a:r>
              <a:rPr b="1" lang="en" sz="2200">
                <a:solidFill>
                  <a:srgbClr val="2AACB8"/>
                </a:solidFill>
                <a:highlight>
                  <a:srgbClr val="1E1F22"/>
                </a:highlight>
                <a:latin typeface="Courier New"/>
                <a:ea typeface="Courier New"/>
                <a:cs typeface="Courier New"/>
                <a:sym typeface="Courier New"/>
              </a:rPr>
              <a:t>1</a:t>
            </a:r>
            <a:endParaRPr b="1" sz="2200">
              <a:solidFill>
                <a:srgbClr val="2AACB8"/>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2AACB8"/>
                </a:solidFill>
                <a:highlight>
                  <a:srgbClr val="1E1F22"/>
                </a:highlight>
                <a:latin typeface="Courier New"/>
                <a:ea typeface="Courier New"/>
                <a:cs typeface="Courier New"/>
                <a:sym typeface="Courier New"/>
              </a:rPr>
              <a:t>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i="1" lang="en" sz="2200">
                <a:solidFill>
                  <a:schemeClr val="accent6"/>
                </a:solidFill>
                <a:highlight>
                  <a:srgbClr val="1E1F22"/>
                </a:highlight>
                <a:latin typeface="Courier New"/>
                <a:ea typeface="Courier New"/>
                <a:cs typeface="Courier New"/>
                <a:sym typeface="Courier New"/>
              </a:rPr>
              <a:t>producer</a:t>
            </a:r>
            <a:r>
              <a:rPr b="1" i="1" lang="en" sz="2200">
                <a:solidFill>
                  <a:srgbClr val="57AAF7"/>
                </a:solidFill>
                <a:highlight>
                  <a:srgbClr val="1E1F22"/>
                </a:highlight>
                <a:latin typeface="Courier New"/>
                <a:ea typeface="Courier New"/>
                <a:cs typeface="Courier New"/>
                <a:sym typeface="Courier New"/>
              </a:rPr>
              <a:t>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bootstrapServers </a:t>
            </a:r>
            <a:r>
              <a:rPr b="1" lang="en" sz="2200">
                <a:solidFill>
                  <a:srgbClr val="BCBEC4"/>
                </a:solidFill>
                <a:highlight>
                  <a:srgbClr val="1E1F22"/>
                </a:highlight>
                <a:latin typeface="Courier New"/>
                <a:ea typeface="Courier New"/>
                <a:cs typeface="Courier New"/>
                <a:sym typeface="Courier New"/>
              </a:rPr>
              <a:t>= </a:t>
            </a:r>
            <a:r>
              <a:rPr b="1" i="1" lang="en" sz="2200">
                <a:solidFill>
                  <a:srgbClr val="C77DBB"/>
                </a:solidFill>
                <a:highlight>
                  <a:srgbClr val="1E1F22"/>
                </a:highlight>
                <a:latin typeface="Courier New"/>
                <a:ea typeface="Courier New"/>
                <a:cs typeface="Courier New"/>
                <a:sym typeface="Courier New"/>
              </a:rPr>
              <a:t>BOOTSTRAP_SERVERS</a:t>
            </a:r>
            <a:endParaRPr b="1" i="1" sz="2200">
              <a:solidFill>
                <a:srgbClr val="C77DBB"/>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i="1" lang="en" sz="2200">
                <a:solidFill>
                  <a:srgbClr val="C77DBB"/>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retries </a:t>
            </a:r>
            <a:r>
              <a:rPr b="1" lang="en" sz="2200">
                <a:solidFill>
                  <a:srgbClr val="BCBEC4"/>
                </a:solidFill>
                <a:highlight>
                  <a:srgbClr val="1E1F22"/>
                </a:highlight>
                <a:latin typeface="Courier New"/>
                <a:ea typeface="Courier New"/>
                <a:cs typeface="Courier New"/>
                <a:sym typeface="Courier New"/>
              </a:rPr>
              <a:t>= </a:t>
            </a:r>
            <a:r>
              <a:rPr b="1" lang="en" sz="2200">
                <a:solidFill>
                  <a:srgbClr val="2AACB8"/>
                </a:solidFill>
                <a:highlight>
                  <a:srgbClr val="1E1F22"/>
                </a:highlight>
                <a:latin typeface="Courier New"/>
                <a:ea typeface="Courier New"/>
                <a:cs typeface="Courier New"/>
                <a:sym typeface="Courier New"/>
              </a:rPr>
              <a:t>1</a:t>
            </a:r>
            <a:endParaRPr b="1" sz="2200">
              <a:solidFill>
                <a:srgbClr val="2AACB8"/>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2AACB8"/>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clientId </a:t>
            </a:r>
            <a:r>
              <a:rPr b="1" lang="en" sz="2200">
                <a:solidFill>
                  <a:srgbClr val="BCBEC4"/>
                </a:solidFill>
                <a:highlight>
                  <a:srgbClr val="1E1F22"/>
                </a:highlight>
                <a:latin typeface="Courier New"/>
                <a:ea typeface="Courier New"/>
                <a:cs typeface="Courier New"/>
                <a:sym typeface="Courier New"/>
              </a:rPr>
              <a:t>= </a:t>
            </a:r>
            <a:r>
              <a:rPr b="1" lang="en" sz="2200">
                <a:solidFill>
                  <a:srgbClr val="6AAB73"/>
                </a:solidFill>
                <a:highlight>
                  <a:srgbClr val="1E1F22"/>
                </a:highlight>
                <a:latin typeface="Courier New"/>
                <a:ea typeface="Courier New"/>
                <a:cs typeface="Courier New"/>
                <a:sym typeface="Courier New"/>
              </a:rPr>
              <a:t>"producer"</a:t>
            </a:r>
            <a:endParaRPr b="1" sz="2200">
              <a:solidFill>
                <a:srgbClr val="6AAB73"/>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6AAB73"/>
                </a:solidFill>
                <a:highlight>
                  <a:srgbClr val="1E1F22"/>
                </a:highlight>
                <a:latin typeface="Courier New"/>
                <a:ea typeface="Courier New"/>
                <a:cs typeface="Courier New"/>
                <a:sym typeface="Courier New"/>
              </a:rPr>
              <a:t>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i="1" lang="en" sz="2200">
                <a:solidFill>
                  <a:schemeClr val="accent6"/>
                </a:solidFill>
                <a:highlight>
                  <a:srgbClr val="1E1F22"/>
                </a:highlight>
                <a:latin typeface="Courier New"/>
                <a:ea typeface="Courier New"/>
                <a:cs typeface="Courier New"/>
                <a:sym typeface="Courier New"/>
              </a:rPr>
              <a:t>registerSchemas</a:t>
            </a:r>
            <a:r>
              <a:rPr b="1" i="1" lang="en" sz="2200">
                <a:solidFill>
                  <a:srgbClr val="57AAF7"/>
                </a:solidFill>
                <a:highlight>
                  <a:srgbClr val="1E1F22"/>
                </a:highlight>
                <a:latin typeface="Courier New"/>
                <a:ea typeface="Courier New"/>
                <a:cs typeface="Courier New"/>
                <a:sym typeface="Courier New"/>
              </a:rPr>
              <a:t>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MyEvent::</a:t>
            </a:r>
            <a:r>
              <a:rPr b="1" lang="en" sz="2200">
                <a:solidFill>
                  <a:srgbClr val="CF8E6D"/>
                </a:solidFill>
                <a:highlight>
                  <a:srgbClr val="1E1F22"/>
                </a:highlight>
                <a:latin typeface="Courier New"/>
                <a:ea typeface="Courier New"/>
                <a:cs typeface="Courier New"/>
                <a:sym typeface="Courier New"/>
              </a:rPr>
              <a:t>class </a:t>
            </a:r>
            <a:r>
              <a:rPr b="1" i="1" lang="en" sz="2200">
                <a:solidFill>
                  <a:srgbClr val="57AAF7"/>
                </a:solidFill>
                <a:highlight>
                  <a:srgbClr val="1E1F22"/>
                </a:highlight>
                <a:latin typeface="Courier New"/>
                <a:ea typeface="Courier New"/>
                <a:cs typeface="Courier New"/>
                <a:sym typeface="Courier New"/>
              </a:rPr>
              <a:t>at </a:t>
            </a:r>
            <a:r>
              <a:rPr b="1" lang="en" sz="2200">
                <a:solidFill>
                  <a:srgbClr val="BCBEC4"/>
                </a:solidFill>
                <a:highlight>
                  <a:srgbClr val="1E1F22"/>
                </a:highlight>
                <a:latin typeface="Courier New"/>
                <a:ea typeface="Courier New"/>
                <a:cs typeface="Courier New"/>
                <a:sym typeface="Courier New"/>
              </a:rPr>
              <a:t>events</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p:txBody>
      </p:sp>
      <p:sp>
        <p:nvSpPr>
          <p:cNvPr id="138" name="Google Shape;138;p22"/>
          <p:cNvSpPr txBox="1"/>
          <p:nvPr/>
        </p:nvSpPr>
        <p:spPr>
          <a:xfrm>
            <a:off x="1485325" y="194925"/>
            <a:ext cx="15231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Producing events with kafka</a:t>
            </a:r>
            <a:endParaRPr sz="8000">
              <a:solidFill>
                <a:schemeClr val="lt1"/>
              </a:solidFill>
              <a:latin typeface="Inter SemiBold"/>
              <a:ea typeface="Inter SemiBold"/>
              <a:cs typeface="Inter SemiBold"/>
              <a:sym typeface="Inter Semi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14" st="1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15" st="1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16" st="1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17" st="1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18" st="1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2" name="Shape 142"/>
        <p:cNvGrpSpPr/>
        <p:nvPr/>
      </p:nvGrpSpPr>
      <p:grpSpPr>
        <a:xfrm>
          <a:off x="0" y="0"/>
          <a:ext cx="0" cy="0"/>
          <a:chOff x="0" y="0"/>
          <a:chExt cx="0" cy="0"/>
        </a:xfrm>
      </p:grpSpPr>
      <p:pic>
        <p:nvPicPr>
          <p:cNvPr id="143" name="Google Shape;143;p23"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144" name="Google Shape;144;p23"/>
          <p:cNvSpPr txBox="1"/>
          <p:nvPr/>
        </p:nvSpPr>
        <p:spPr>
          <a:xfrm>
            <a:off x="0" y="1648050"/>
            <a:ext cx="18129600" cy="797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onEvent</a:t>
            </a:r>
            <a:r>
              <a:rPr b="1" lang="en" sz="2200">
                <a:solidFill>
                  <a:srgbClr val="BCBEC4"/>
                </a:solidFill>
                <a:highlight>
                  <a:srgbClr val="1E1F22"/>
                </a:highlight>
                <a:latin typeface="Courier New"/>
                <a:ea typeface="Courier New"/>
                <a:cs typeface="Courier New"/>
                <a:sym typeface="Courier New"/>
              </a:rPr>
              <a:t>(event: MyEvent)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i="1" lang="en" sz="2200">
                <a:solidFill>
                  <a:srgbClr val="C77DBB"/>
                </a:solidFill>
                <a:highlight>
                  <a:srgbClr val="1E1F22"/>
                </a:highlight>
                <a:latin typeface="Courier New"/>
                <a:ea typeface="Courier New"/>
                <a:cs typeface="Courier New"/>
                <a:sym typeface="Courier New"/>
              </a:rPr>
              <a:t>eventStore</a:t>
            </a:r>
            <a:r>
              <a:rPr b="1" lang="en" sz="2200">
                <a:solidFill>
                  <a:srgbClr val="BCBEC4"/>
                </a:solidFill>
                <a:highlight>
                  <a:srgbClr val="1E1F22"/>
                </a:highlight>
                <a:latin typeface="Courier New"/>
                <a:ea typeface="Courier New"/>
                <a:cs typeface="Courier New"/>
                <a:sym typeface="Courier New"/>
              </a:rPr>
              <a:t>.add(event)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i="1" lang="en" sz="2200">
                <a:solidFill>
                  <a:srgbClr val="C77DBB"/>
                </a:solidFill>
                <a:highlight>
                  <a:srgbClr val="1E1F22"/>
                </a:highlight>
                <a:latin typeface="Courier New"/>
                <a:ea typeface="Courier New"/>
                <a:cs typeface="Courier New"/>
                <a:sym typeface="Courier New"/>
              </a:rPr>
              <a:t>log</a:t>
            </a:r>
            <a:r>
              <a:rPr b="1" lang="en" sz="2200">
                <a:solidFill>
                  <a:srgbClr val="BCBEC4"/>
                </a:solidFill>
                <a:highlight>
                  <a:srgbClr val="1E1F22"/>
                </a:highlight>
                <a:latin typeface="Courier New"/>
                <a:ea typeface="Courier New"/>
                <a:cs typeface="Courier New"/>
                <a:sym typeface="Courier New"/>
              </a:rPr>
              <a:t>.info(</a:t>
            </a:r>
            <a:r>
              <a:rPr b="1" lang="en" sz="2200">
                <a:solidFill>
                  <a:srgbClr val="6AAB73"/>
                </a:solidFill>
                <a:highlight>
                  <a:srgbClr val="1E1F22"/>
                </a:highlight>
                <a:latin typeface="Courier New"/>
                <a:ea typeface="Courier New"/>
                <a:cs typeface="Courier New"/>
                <a:sym typeface="Courier New"/>
              </a:rPr>
              <a:t>"Received event: </a:t>
            </a:r>
            <a:r>
              <a:rPr b="1" lang="en" sz="2200">
                <a:solidFill>
                  <a:srgbClr val="CF8E6D"/>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event.</a:t>
            </a:r>
            <a:r>
              <a:rPr b="1" lang="en" sz="2200">
                <a:solidFill>
                  <a:srgbClr val="C77DBB"/>
                </a:solidFill>
                <a:highlight>
                  <a:srgbClr val="1E1F22"/>
                </a:highlight>
                <a:latin typeface="Courier New"/>
                <a:ea typeface="Courier New"/>
                <a:cs typeface="Courier New"/>
                <a:sym typeface="Courier New"/>
              </a:rPr>
              <a:t>message</a:t>
            </a:r>
            <a:r>
              <a:rPr b="1" lang="en" sz="2200">
                <a:solidFill>
                  <a:srgbClr val="CF8E6D"/>
                </a:solidFill>
                <a:highlight>
                  <a:srgbClr val="1E1F22"/>
                </a:highlight>
                <a:latin typeface="Courier New"/>
                <a:ea typeface="Courier New"/>
                <a:cs typeface="Courier New"/>
                <a:sym typeface="Courier New"/>
              </a:rPr>
              <a:t>}</a:t>
            </a:r>
            <a:r>
              <a:rPr b="1" lang="en" sz="2200">
                <a:solidFill>
                  <a:srgbClr val="6AAB73"/>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configureKafka</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i="1" lang="en" sz="2200">
                <a:solidFill>
                  <a:schemeClr val="accent6"/>
                </a:solidFill>
                <a:highlight>
                  <a:srgbClr val="1E1F22"/>
                </a:highlight>
                <a:latin typeface="Courier New"/>
                <a:ea typeface="Courier New"/>
                <a:cs typeface="Courier New"/>
                <a:sym typeface="Courier New"/>
              </a:rPr>
              <a:t>install</a:t>
            </a:r>
            <a:r>
              <a:rPr b="1" lang="en" sz="2200">
                <a:solidFill>
                  <a:srgbClr val="BCBEC4"/>
                </a:solidFill>
                <a:highlight>
                  <a:srgbClr val="1E1F22"/>
                </a:highlight>
                <a:latin typeface="Courier New"/>
                <a:ea typeface="Courier New"/>
                <a:cs typeface="Courier New"/>
                <a:sym typeface="Courier New"/>
              </a:rPr>
              <a:t>(</a:t>
            </a:r>
            <a:r>
              <a:rPr b="1" i="1" lang="en" sz="2200">
                <a:solidFill>
                  <a:srgbClr val="C77DBB"/>
                </a:solidFill>
                <a:highlight>
                  <a:srgbClr val="1E1F22"/>
                </a:highlight>
                <a:latin typeface="Courier New"/>
                <a:ea typeface="Courier New"/>
                <a:cs typeface="Courier New"/>
                <a:sym typeface="Courier New"/>
              </a:rPr>
              <a:t>Kafka</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val </a:t>
            </a:r>
            <a:r>
              <a:rPr b="1" lang="en" sz="2200">
                <a:solidFill>
                  <a:srgbClr val="BCBEC4"/>
                </a:solidFill>
                <a:highlight>
                  <a:srgbClr val="1E1F22"/>
                </a:highlight>
                <a:latin typeface="Courier New"/>
                <a:ea typeface="Courier New"/>
                <a:cs typeface="Courier New"/>
                <a:sym typeface="Courier New"/>
              </a:rPr>
              <a:t>events = TopicName.named(</a:t>
            </a:r>
            <a:r>
              <a:rPr b="1" i="1" lang="en" sz="2200">
                <a:solidFill>
                  <a:srgbClr val="C77DBB"/>
                </a:solidFill>
                <a:highlight>
                  <a:srgbClr val="1E1F22"/>
                </a:highlight>
                <a:latin typeface="Courier New"/>
                <a:ea typeface="Courier New"/>
                <a:cs typeface="Courier New"/>
                <a:sym typeface="Courier New"/>
              </a:rPr>
              <a:t>TOPIC_NAME</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schemaRegistryUrl </a:t>
            </a:r>
            <a:r>
              <a:rPr b="1" lang="en" sz="2200">
                <a:solidFill>
                  <a:srgbClr val="BCBEC4"/>
                </a:solidFill>
                <a:highlight>
                  <a:srgbClr val="1E1F22"/>
                </a:highlight>
                <a:latin typeface="Courier New"/>
                <a:ea typeface="Courier New"/>
                <a:cs typeface="Courier New"/>
                <a:sym typeface="Courier New"/>
              </a:rPr>
              <a:t>= </a:t>
            </a:r>
            <a:r>
              <a:rPr b="1" i="1" lang="en" sz="2200">
                <a:solidFill>
                  <a:srgbClr val="C77DBB"/>
                </a:solidFill>
                <a:highlight>
                  <a:srgbClr val="1E1F22"/>
                </a:highlight>
                <a:latin typeface="Courier New"/>
                <a:ea typeface="Courier New"/>
                <a:cs typeface="Courier New"/>
                <a:sym typeface="Courier New"/>
              </a:rPr>
              <a:t>SCHEMA_REGISTRY_URL</a:t>
            </a:r>
            <a:endParaRPr b="1" i="1" sz="2200">
              <a:solidFill>
                <a:srgbClr val="C77DBB"/>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i="1" lang="en" sz="2200">
                <a:solidFill>
                  <a:srgbClr val="C77DBB"/>
                </a:solidFill>
                <a:highlight>
                  <a:srgbClr val="1E1F22"/>
                </a:highlight>
                <a:latin typeface="Courier New"/>
                <a:ea typeface="Courier New"/>
                <a:cs typeface="Courier New"/>
                <a:sym typeface="Courier New"/>
              </a:rPr>
              <a:t>       </a:t>
            </a:r>
            <a:r>
              <a:rPr b="1" i="1" lang="en" sz="2200">
                <a:solidFill>
                  <a:schemeClr val="accent6"/>
                </a:solidFill>
                <a:highlight>
                  <a:srgbClr val="1E1F22"/>
                </a:highlight>
                <a:latin typeface="Courier New"/>
                <a:ea typeface="Courier New"/>
                <a:cs typeface="Courier New"/>
                <a:sym typeface="Courier New"/>
              </a:rPr>
              <a:t>consumer</a:t>
            </a:r>
            <a:r>
              <a:rPr b="1" i="1" lang="en" sz="2200">
                <a:solidFill>
                  <a:srgbClr val="57AAF7"/>
                </a:solidFill>
                <a:highlight>
                  <a:srgbClr val="1E1F22"/>
                </a:highlight>
                <a:latin typeface="Courier New"/>
                <a:ea typeface="Courier New"/>
                <a:cs typeface="Courier New"/>
                <a:sym typeface="Courier New"/>
              </a:rPr>
              <a:t>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bootstrapServers </a:t>
            </a:r>
            <a:r>
              <a:rPr b="1" lang="en" sz="2200">
                <a:solidFill>
                  <a:srgbClr val="BCBEC4"/>
                </a:solidFill>
                <a:highlight>
                  <a:srgbClr val="1E1F22"/>
                </a:highlight>
                <a:latin typeface="Courier New"/>
                <a:ea typeface="Courier New"/>
                <a:cs typeface="Courier New"/>
                <a:sym typeface="Courier New"/>
              </a:rPr>
              <a:t>= </a:t>
            </a:r>
            <a:r>
              <a:rPr b="1" i="1" lang="en" sz="2200">
                <a:solidFill>
                  <a:srgbClr val="C77DBB"/>
                </a:solidFill>
                <a:highlight>
                  <a:srgbClr val="1E1F22"/>
                </a:highlight>
                <a:latin typeface="Courier New"/>
                <a:ea typeface="Courier New"/>
                <a:cs typeface="Courier New"/>
                <a:sym typeface="Courier New"/>
              </a:rPr>
              <a:t>BOOTSTRAP_SERVERS</a:t>
            </a:r>
            <a:endParaRPr b="1" i="1" sz="2200">
              <a:solidFill>
                <a:srgbClr val="C77DBB"/>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i="1" lang="en" sz="2200">
                <a:solidFill>
                  <a:srgbClr val="C77DBB"/>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groupId </a:t>
            </a:r>
            <a:r>
              <a:rPr b="1" lang="en" sz="2200">
                <a:solidFill>
                  <a:srgbClr val="BCBEC4"/>
                </a:solidFill>
                <a:highlight>
                  <a:srgbClr val="1E1F22"/>
                </a:highlight>
                <a:latin typeface="Courier New"/>
                <a:ea typeface="Courier New"/>
                <a:cs typeface="Courier New"/>
                <a:sym typeface="Courier New"/>
              </a:rPr>
              <a:t>= </a:t>
            </a:r>
            <a:r>
              <a:rPr b="1" lang="en" sz="2200">
                <a:solidFill>
                  <a:srgbClr val="6AAB73"/>
                </a:solidFill>
                <a:highlight>
                  <a:srgbClr val="1E1F22"/>
                </a:highlight>
                <a:latin typeface="Courier New"/>
                <a:ea typeface="Courier New"/>
                <a:cs typeface="Courier New"/>
                <a:sym typeface="Courier New"/>
              </a:rPr>
              <a:t>"consumer-group"</a:t>
            </a:r>
            <a:endParaRPr b="1" sz="2200">
              <a:solidFill>
                <a:srgbClr val="6AAB73"/>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6AAB73"/>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clientId </a:t>
            </a:r>
            <a:r>
              <a:rPr b="1" lang="en" sz="2200">
                <a:solidFill>
                  <a:srgbClr val="BCBEC4"/>
                </a:solidFill>
                <a:highlight>
                  <a:srgbClr val="1E1F22"/>
                </a:highlight>
                <a:latin typeface="Courier New"/>
                <a:ea typeface="Courier New"/>
                <a:cs typeface="Courier New"/>
                <a:sym typeface="Courier New"/>
              </a:rPr>
              <a:t>= </a:t>
            </a:r>
            <a:r>
              <a:rPr b="1" lang="en" sz="2200">
                <a:solidFill>
                  <a:srgbClr val="6AAB73"/>
                </a:solidFill>
                <a:highlight>
                  <a:srgbClr val="1E1F22"/>
                </a:highlight>
                <a:latin typeface="Courier New"/>
                <a:ea typeface="Courier New"/>
                <a:cs typeface="Courier New"/>
                <a:sym typeface="Courier New"/>
              </a:rPr>
              <a:t>"consumer"</a:t>
            </a:r>
            <a:endParaRPr b="1" sz="2200">
              <a:solidFill>
                <a:srgbClr val="6AAB73"/>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6AAB73"/>
                </a:solidFill>
                <a:highlight>
                  <a:srgbClr val="1E1F22"/>
                </a:highlight>
                <a:latin typeface="Courier New"/>
                <a:ea typeface="Courier New"/>
                <a:cs typeface="Courier New"/>
                <a:sym typeface="Courier New"/>
              </a:rPr>
              <a:t>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i="1" lang="en" sz="2200">
                <a:solidFill>
                  <a:schemeClr val="accent6"/>
                </a:solidFill>
                <a:highlight>
                  <a:srgbClr val="1E1F22"/>
                </a:highlight>
                <a:latin typeface="Courier New"/>
                <a:ea typeface="Courier New"/>
                <a:cs typeface="Courier New"/>
                <a:sym typeface="Courier New"/>
              </a:rPr>
              <a:t>consumerConfig</a:t>
            </a:r>
            <a:r>
              <a:rPr b="1" i="1" lang="en" sz="2200">
                <a:solidFill>
                  <a:srgbClr val="57AAF7"/>
                </a:solidFill>
                <a:highlight>
                  <a:srgbClr val="1E1F22"/>
                </a:highlight>
                <a:latin typeface="Courier New"/>
                <a:ea typeface="Courier New"/>
                <a:cs typeface="Courier New"/>
                <a:sym typeface="Courier New"/>
              </a:rPr>
              <a:t>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i="1" lang="en" sz="2200">
                <a:solidFill>
                  <a:schemeClr val="accent6"/>
                </a:solidFill>
                <a:highlight>
                  <a:srgbClr val="1E1F22"/>
                </a:highlight>
                <a:latin typeface="Courier New"/>
                <a:ea typeface="Courier New"/>
                <a:cs typeface="Courier New"/>
                <a:sym typeface="Courier New"/>
              </a:rPr>
              <a:t>consumerRecordHandler</a:t>
            </a:r>
            <a:r>
              <a:rPr b="1" lang="en" sz="2200">
                <a:solidFill>
                  <a:srgbClr val="BCBEC4"/>
                </a:solidFill>
                <a:highlight>
                  <a:srgbClr val="1E1F22"/>
                </a:highlight>
                <a:latin typeface="Courier New"/>
                <a:ea typeface="Courier New"/>
                <a:cs typeface="Courier New"/>
                <a:sym typeface="Courier New"/>
              </a:rPr>
              <a:t>(events) { record -&gt;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val </a:t>
            </a:r>
            <a:r>
              <a:rPr b="1" lang="en" sz="2200">
                <a:solidFill>
                  <a:srgbClr val="BCBEC4"/>
                </a:solidFill>
                <a:highlight>
                  <a:srgbClr val="1E1F22"/>
                </a:highlight>
                <a:latin typeface="Courier New"/>
                <a:ea typeface="Courier New"/>
                <a:cs typeface="Courier New"/>
                <a:sym typeface="Courier New"/>
              </a:rPr>
              <a:t>event = </a:t>
            </a:r>
            <a:r>
              <a:rPr b="1" i="1" lang="en" sz="2200">
                <a:solidFill>
                  <a:srgbClr val="BCBEC4"/>
                </a:solidFill>
                <a:highlight>
                  <a:srgbClr val="1E1F22"/>
                </a:highlight>
                <a:latin typeface="Courier New"/>
                <a:ea typeface="Courier New"/>
                <a:cs typeface="Courier New"/>
                <a:sym typeface="Courier New"/>
              </a:rPr>
              <a:t>fromRecord</a:t>
            </a:r>
            <a:r>
              <a:rPr b="1" lang="en" sz="2200">
                <a:solidFill>
                  <a:srgbClr val="BCBEC4"/>
                </a:solidFill>
                <a:highlight>
                  <a:srgbClr val="1E1F22"/>
                </a:highlight>
                <a:latin typeface="Courier New"/>
                <a:ea typeface="Courier New"/>
                <a:cs typeface="Courier New"/>
                <a:sym typeface="Courier New"/>
              </a:rPr>
              <a:t>&lt;MyEvent&gt;(record.value())</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i="1" lang="en" sz="2200">
                <a:solidFill>
                  <a:srgbClr val="57AAF7"/>
                </a:solidFill>
                <a:highlight>
                  <a:srgbClr val="1E1F22"/>
                </a:highlight>
                <a:latin typeface="Courier New"/>
                <a:ea typeface="Courier New"/>
                <a:cs typeface="Courier New"/>
                <a:sym typeface="Courier New"/>
              </a:rPr>
              <a:t>onEvent</a:t>
            </a:r>
            <a:r>
              <a:rPr b="1" lang="en" sz="2200">
                <a:solidFill>
                  <a:srgbClr val="BCBEC4"/>
                </a:solidFill>
                <a:highlight>
                  <a:srgbClr val="1E1F22"/>
                </a:highlight>
                <a:latin typeface="Courier New"/>
                <a:ea typeface="Courier New"/>
                <a:cs typeface="Courier New"/>
                <a:sym typeface="Courier New"/>
              </a:rPr>
              <a:t>(event)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CF8E6D"/>
              </a:solidFill>
              <a:highlight>
                <a:srgbClr val="1E1F22"/>
              </a:highlight>
              <a:latin typeface="Courier New"/>
              <a:ea typeface="Courier New"/>
              <a:cs typeface="Courier New"/>
              <a:sym typeface="Courier New"/>
            </a:endParaRPr>
          </a:p>
        </p:txBody>
      </p:sp>
      <p:sp>
        <p:nvSpPr>
          <p:cNvPr id="145" name="Google Shape;145;p23"/>
          <p:cNvSpPr txBox="1"/>
          <p:nvPr/>
        </p:nvSpPr>
        <p:spPr>
          <a:xfrm>
            <a:off x="1485325" y="194925"/>
            <a:ext cx="15231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Consuming</a:t>
            </a:r>
            <a:r>
              <a:rPr lang="en" sz="8000">
                <a:solidFill>
                  <a:schemeClr val="lt1"/>
                </a:solidFill>
                <a:latin typeface="Inter SemiBold"/>
                <a:ea typeface="Inter SemiBold"/>
                <a:cs typeface="Inter SemiBold"/>
                <a:sym typeface="Inter SemiBold"/>
              </a:rPr>
              <a:t> events with kafka</a:t>
            </a:r>
            <a:endParaRPr sz="8000">
              <a:solidFill>
                <a:schemeClr val="lt1"/>
              </a:solidFill>
              <a:latin typeface="Inter SemiBold"/>
              <a:ea typeface="Inter SemiBold"/>
              <a:cs typeface="Inter SemiBold"/>
              <a:sym typeface="Inter Semi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14" st="1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15" st="1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16" st="1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17" st="1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18" st="1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19" st="1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20" st="2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21" st="2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xEl>
                                              <p:pRg end="22" st="2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9" name="Shape 149"/>
        <p:cNvGrpSpPr/>
        <p:nvPr/>
      </p:nvGrpSpPr>
      <p:grpSpPr>
        <a:xfrm>
          <a:off x="0" y="0"/>
          <a:ext cx="0" cy="0"/>
          <a:chOff x="0" y="0"/>
          <a:chExt cx="0" cy="0"/>
        </a:xfrm>
      </p:grpSpPr>
      <p:pic>
        <p:nvPicPr>
          <p:cNvPr id="150" name="Google Shape;150;p24"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151" name="Google Shape;151;p24"/>
          <p:cNvSpPr txBox="1"/>
          <p:nvPr/>
        </p:nvSpPr>
        <p:spPr>
          <a:xfrm>
            <a:off x="0" y="1348575"/>
            <a:ext cx="18129600" cy="932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configureTasks</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install</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TaskScheduling</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val </a:t>
            </a:r>
            <a:r>
              <a:rPr b="1" lang="en" sz="2200">
                <a:solidFill>
                  <a:srgbClr val="BCBEC4"/>
                </a:solidFill>
                <a:highlight>
                  <a:srgbClr val="1E1F22"/>
                </a:highlight>
                <a:latin typeface="Courier New"/>
                <a:ea typeface="Courier New"/>
                <a:cs typeface="Courier New"/>
                <a:sym typeface="Courier New"/>
              </a:rPr>
              <a:t>redisManagerName = </a:t>
            </a:r>
            <a:r>
              <a:rPr b="1" lang="en" sz="2200">
                <a:solidFill>
                  <a:srgbClr val="6AAB73"/>
                </a:solidFill>
                <a:highlight>
                  <a:srgbClr val="1E1F22"/>
                </a:highlight>
                <a:latin typeface="Courier New"/>
                <a:ea typeface="Courier New"/>
                <a:cs typeface="Courier New"/>
                <a:sym typeface="Courier New"/>
              </a:rPr>
              <a:t>"my-redis-manager"</a:t>
            </a:r>
            <a:endParaRPr b="1" sz="2200">
              <a:solidFill>
                <a:srgbClr val="6AAB73"/>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6AAB73"/>
                </a:solidFill>
                <a:highlight>
                  <a:srgbClr val="1E1F22"/>
                </a:highlight>
                <a:latin typeface="Courier New"/>
                <a:ea typeface="Courier New"/>
                <a:cs typeface="Courier New"/>
                <a:sym typeface="Courier New"/>
              </a:rPr>
              <a:t>      </a:t>
            </a:r>
            <a:endParaRPr b="1" sz="2200">
              <a:solidFill>
                <a:srgbClr val="6AAB73"/>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6AAB73"/>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redis</a:t>
            </a:r>
            <a:r>
              <a:rPr b="1" lang="en" sz="2200">
                <a:solidFill>
                  <a:srgbClr val="BCBEC4"/>
                </a:solidFill>
                <a:highlight>
                  <a:srgbClr val="1E1F22"/>
                </a:highlight>
                <a:latin typeface="Courier New"/>
                <a:ea typeface="Courier New"/>
                <a:cs typeface="Courier New"/>
                <a:sym typeface="Courier New"/>
              </a:rPr>
              <a:t>(redisManagerName)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host </a:t>
            </a:r>
            <a:r>
              <a:rPr b="1" lang="en" sz="2200">
                <a:solidFill>
                  <a:srgbClr val="BCBEC4"/>
                </a:solidFill>
                <a:highlight>
                  <a:srgbClr val="1E1F22"/>
                </a:highlight>
                <a:latin typeface="Courier New"/>
                <a:ea typeface="Courier New"/>
                <a:cs typeface="Courier New"/>
                <a:sym typeface="Courier New"/>
              </a:rPr>
              <a:t>= </a:t>
            </a:r>
            <a:r>
              <a:rPr b="1" lang="en" sz="2200">
                <a:solidFill>
                  <a:srgbClr val="6AAB73"/>
                </a:solidFill>
                <a:highlight>
                  <a:srgbClr val="1E1F22"/>
                </a:highlight>
                <a:latin typeface="Courier New"/>
                <a:ea typeface="Courier New"/>
                <a:cs typeface="Courier New"/>
                <a:sym typeface="Courier New"/>
              </a:rPr>
              <a:t>"localhost"</a:t>
            </a:r>
            <a:endParaRPr b="1" sz="2200">
              <a:solidFill>
                <a:srgbClr val="6AAB73"/>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6AAB73"/>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port </a:t>
            </a:r>
            <a:r>
              <a:rPr b="1" lang="en" sz="2200">
                <a:solidFill>
                  <a:srgbClr val="BCBEC4"/>
                </a:solidFill>
                <a:highlight>
                  <a:srgbClr val="1E1F22"/>
                </a:highlight>
                <a:latin typeface="Courier New"/>
                <a:ea typeface="Courier New"/>
                <a:cs typeface="Courier New"/>
                <a:sym typeface="Courier New"/>
              </a:rPr>
              <a:t>= </a:t>
            </a:r>
            <a:r>
              <a:rPr b="1" lang="en" sz="2200">
                <a:solidFill>
                  <a:srgbClr val="2AACB8"/>
                </a:solidFill>
                <a:highlight>
                  <a:srgbClr val="1E1F22"/>
                </a:highlight>
                <a:latin typeface="Courier New"/>
                <a:ea typeface="Courier New"/>
                <a:cs typeface="Courier New"/>
                <a:sym typeface="Courier New"/>
              </a:rPr>
              <a:t>6379</a:t>
            </a:r>
            <a:endParaRPr b="1" sz="2200">
              <a:solidFill>
                <a:srgbClr val="2AACB8"/>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2AACB8"/>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username </a:t>
            </a:r>
            <a:r>
              <a:rPr b="1" lang="en" sz="2200">
                <a:solidFill>
                  <a:srgbClr val="BCBEC4"/>
                </a:solidFill>
                <a:highlight>
                  <a:srgbClr val="1E1F22"/>
                </a:highlight>
                <a:latin typeface="Courier New"/>
                <a:ea typeface="Courier New"/>
                <a:cs typeface="Courier New"/>
                <a:sym typeface="Courier New"/>
              </a:rPr>
              <a:t>= </a:t>
            </a:r>
            <a:r>
              <a:rPr b="1" lang="en" sz="2200">
                <a:solidFill>
                  <a:srgbClr val="6AAB73"/>
                </a:solidFill>
                <a:highlight>
                  <a:srgbClr val="1E1F22"/>
                </a:highlight>
                <a:latin typeface="Courier New"/>
                <a:ea typeface="Courier New"/>
                <a:cs typeface="Courier New"/>
                <a:sym typeface="Courier New"/>
              </a:rPr>
              <a:t>"flaxoos"</a:t>
            </a:r>
            <a:endParaRPr b="1" sz="2200">
              <a:solidFill>
                <a:srgbClr val="6AAB73"/>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6AAB73"/>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password </a:t>
            </a:r>
            <a:r>
              <a:rPr b="1" lang="en" sz="2200">
                <a:solidFill>
                  <a:srgbClr val="BCBEC4"/>
                </a:solidFill>
                <a:highlight>
                  <a:srgbClr val="1E1F22"/>
                </a:highlight>
                <a:latin typeface="Courier New"/>
                <a:ea typeface="Courier New"/>
                <a:cs typeface="Courier New"/>
                <a:sym typeface="Courier New"/>
              </a:rPr>
              <a:t>= </a:t>
            </a:r>
            <a:r>
              <a:rPr b="1" lang="en" sz="2200">
                <a:solidFill>
                  <a:srgbClr val="6AAB73"/>
                </a:solidFill>
                <a:highlight>
                  <a:srgbClr val="1E1F22"/>
                </a:highlight>
                <a:latin typeface="Courier New"/>
                <a:ea typeface="Courier New"/>
                <a:cs typeface="Courier New"/>
                <a:sym typeface="Courier New"/>
              </a:rPr>
              <a:t>"password"</a:t>
            </a:r>
            <a:endParaRPr b="1" sz="2200">
              <a:solidFill>
                <a:srgbClr val="6AAB73"/>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6AAB73"/>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connectionAcquisitionTimeoutMs </a:t>
            </a:r>
            <a:r>
              <a:rPr b="1" lang="en" sz="2200">
                <a:solidFill>
                  <a:srgbClr val="BCBEC4"/>
                </a:solidFill>
                <a:highlight>
                  <a:srgbClr val="1E1F22"/>
                </a:highlight>
                <a:latin typeface="Courier New"/>
                <a:ea typeface="Courier New"/>
                <a:cs typeface="Courier New"/>
                <a:sym typeface="Courier New"/>
              </a:rPr>
              <a:t>= </a:t>
            </a:r>
            <a:r>
              <a:rPr b="1" lang="en" sz="2200">
                <a:solidFill>
                  <a:srgbClr val="2AACB8"/>
                </a:solidFill>
                <a:highlight>
                  <a:srgbClr val="1E1F22"/>
                </a:highlight>
                <a:latin typeface="Courier New"/>
                <a:ea typeface="Courier New"/>
                <a:cs typeface="Courier New"/>
                <a:sym typeface="Courier New"/>
              </a:rPr>
              <a:t>1000</a:t>
            </a:r>
            <a:endParaRPr b="1" sz="2200">
              <a:solidFill>
                <a:srgbClr val="2AACB8"/>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2AACB8"/>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lockExpirationMs </a:t>
            </a:r>
            <a:r>
              <a:rPr b="1" lang="en" sz="2200">
                <a:solidFill>
                  <a:srgbClr val="BCBEC4"/>
                </a:solidFill>
                <a:highlight>
                  <a:srgbClr val="1E1F22"/>
                </a:highlight>
                <a:latin typeface="Courier New"/>
                <a:ea typeface="Courier New"/>
                <a:cs typeface="Courier New"/>
                <a:sym typeface="Courier New"/>
              </a:rPr>
              <a:t>= </a:t>
            </a:r>
            <a:r>
              <a:rPr b="1" lang="en" sz="2200">
                <a:solidFill>
                  <a:srgbClr val="2AACB8"/>
                </a:solidFill>
                <a:highlight>
                  <a:srgbClr val="1E1F22"/>
                </a:highlight>
                <a:latin typeface="Courier New"/>
                <a:ea typeface="Courier New"/>
                <a:cs typeface="Courier New"/>
                <a:sym typeface="Courier New"/>
              </a:rPr>
              <a:t>4500</a:t>
            </a:r>
            <a:endParaRPr b="1" sz="2200">
              <a:solidFill>
                <a:srgbClr val="2AACB8"/>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2AACB8"/>
                </a:solidFill>
                <a:highlight>
                  <a:srgbClr val="1E1F22"/>
                </a:highlight>
                <a:latin typeface="Courier New"/>
                <a:ea typeface="Courier New"/>
                <a:cs typeface="Courier New"/>
                <a:sym typeface="Courier New"/>
              </a:rPr>
              <a:t>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task</a:t>
            </a:r>
            <a:r>
              <a:rPr b="1" lang="en" sz="2200">
                <a:solidFill>
                  <a:srgbClr val="BCBEC4"/>
                </a:solidFill>
                <a:highlight>
                  <a:srgbClr val="1E1F22"/>
                </a:highlight>
                <a:latin typeface="Courier New"/>
                <a:ea typeface="Courier New"/>
                <a:cs typeface="Courier New"/>
                <a:sym typeface="Courier New"/>
              </a:rPr>
              <a:t>(redisManagerName)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name </a:t>
            </a:r>
            <a:r>
              <a:rPr b="1" lang="en" sz="2200">
                <a:solidFill>
                  <a:srgbClr val="BCBEC4"/>
                </a:solidFill>
                <a:highlight>
                  <a:srgbClr val="1E1F22"/>
                </a:highlight>
                <a:latin typeface="Courier New"/>
                <a:ea typeface="Courier New"/>
                <a:cs typeface="Courier New"/>
                <a:sym typeface="Courier New"/>
              </a:rPr>
              <a:t>= </a:t>
            </a:r>
            <a:r>
              <a:rPr b="1" lang="en" sz="2200">
                <a:solidFill>
                  <a:srgbClr val="6AAB73"/>
                </a:solidFill>
                <a:highlight>
                  <a:srgbClr val="1E1F22"/>
                </a:highlight>
                <a:latin typeface="Courier New"/>
                <a:ea typeface="Courier New"/>
                <a:cs typeface="Courier New"/>
                <a:sym typeface="Courier New"/>
              </a:rPr>
              <a:t>"produce-events"</a:t>
            </a:r>
            <a:endParaRPr b="1" sz="2200">
              <a:solidFill>
                <a:srgbClr val="6AAB73"/>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6AAB73"/>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task </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sendEvent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kronSchedule </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seconds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2AACB8"/>
                </a:solidFill>
                <a:highlight>
                  <a:srgbClr val="1E1F22"/>
                </a:highlight>
                <a:latin typeface="Courier New"/>
                <a:ea typeface="Courier New"/>
                <a:cs typeface="Courier New"/>
                <a:sym typeface="Courier New"/>
              </a:rPr>
              <a:t>1 </a:t>
            </a:r>
            <a:r>
              <a:rPr b="1" lang="en" sz="2200">
                <a:solidFill>
                  <a:srgbClr val="57AAF7"/>
                </a:solidFill>
                <a:highlight>
                  <a:srgbClr val="1E1F22"/>
                </a:highlight>
                <a:latin typeface="Courier New"/>
                <a:ea typeface="Courier New"/>
                <a:cs typeface="Courier New"/>
                <a:sym typeface="Courier New"/>
              </a:rPr>
              <a:t>every </a:t>
            </a:r>
            <a:r>
              <a:rPr b="1" lang="en" sz="2200">
                <a:solidFill>
                  <a:srgbClr val="2AACB8"/>
                </a:solidFill>
                <a:highlight>
                  <a:srgbClr val="1E1F22"/>
                </a:highlight>
                <a:latin typeface="Courier New"/>
                <a:ea typeface="Courier New"/>
                <a:cs typeface="Courier New"/>
                <a:sym typeface="Courier New"/>
              </a:rPr>
              <a:t>3</a:t>
            </a:r>
            <a:endParaRPr b="1" sz="2200">
              <a:solidFill>
                <a:srgbClr val="2AACB8"/>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2AACB8"/>
                </a:solidFill>
                <a:highlight>
                  <a:srgbClr val="1E1F22"/>
                </a:highlight>
                <a:latin typeface="Courier New"/>
                <a:ea typeface="Courier New"/>
                <a:cs typeface="Courier New"/>
                <a:sym typeface="Courier New"/>
              </a:rPr>
              <a:t>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p:txBody>
      </p:sp>
      <p:sp>
        <p:nvSpPr>
          <p:cNvPr id="152" name="Google Shape;152;p24"/>
          <p:cNvSpPr txBox="1"/>
          <p:nvPr/>
        </p:nvSpPr>
        <p:spPr>
          <a:xfrm>
            <a:off x="115125" y="194925"/>
            <a:ext cx="180144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Task </a:t>
            </a:r>
            <a:r>
              <a:rPr lang="en" sz="8000">
                <a:solidFill>
                  <a:schemeClr val="lt1"/>
                </a:solidFill>
                <a:latin typeface="Inter SemiBold"/>
                <a:ea typeface="Inter SemiBold"/>
                <a:cs typeface="Inter SemiBold"/>
                <a:sym typeface="Inter SemiBold"/>
              </a:rPr>
              <a:t>Scheduling and Coordination</a:t>
            </a:r>
            <a:endParaRPr sz="8000">
              <a:solidFill>
                <a:schemeClr val="lt1"/>
              </a:solidFill>
              <a:latin typeface="Inter SemiBold"/>
              <a:ea typeface="Inter SemiBold"/>
              <a:cs typeface="Inter SemiBold"/>
              <a:sym typeface="Inter SemiBold"/>
            </a:endParaRPr>
          </a:p>
          <a:p>
            <a:pPr indent="0" lvl="0" marL="0" rtl="0" algn="ctr">
              <a:lnSpc>
                <a:spcPct val="85000"/>
              </a:lnSpc>
              <a:spcBef>
                <a:spcPts val="0"/>
              </a:spcBef>
              <a:spcAft>
                <a:spcPts val="0"/>
              </a:spcAft>
              <a:buNone/>
            </a:pPr>
            <a:r>
              <a:t/>
            </a:r>
            <a:endParaRPr sz="8000">
              <a:solidFill>
                <a:schemeClr val="lt1"/>
              </a:solidFill>
              <a:latin typeface="Inter SemiBold"/>
              <a:ea typeface="Inter SemiBold"/>
              <a:cs typeface="Inter SemiBold"/>
              <a:sym typeface="Inter Semi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4" st="1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5" st="1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6" st="1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7" st="1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8" st="1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9" st="1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20" st="2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21" st="2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22" st="2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23" st="2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24" st="2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25" st="2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26" st="2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6" name="Shape 156"/>
        <p:cNvGrpSpPr/>
        <p:nvPr/>
      </p:nvGrpSpPr>
      <p:grpSpPr>
        <a:xfrm>
          <a:off x="0" y="0"/>
          <a:ext cx="0" cy="0"/>
          <a:chOff x="0" y="0"/>
          <a:chExt cx="0" cy="0"/>
        </a:xfrm>
      </p:grpSpPr>
      <p:pic>
        <p:nvPicPr>
          <p:cNvPr id="157" name="Google Shape;157;p25"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158" name="Google Shape;158;p25"/>
          <p:cNvSpPr txBox="1"/>
          <p:nvPr/>
        </p:nvSpPr>
        <p:spPr>
          <a:xfrm>
            <a:off x="0" y="1648050"/>
            <a:ext cx="181296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configureRouting</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routing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get</a:t>
            </a:r>
            <a:r>
              <a:rPr b="1" lang="en" sz="2200">
                <a:solidFill>
                  <a:srgbClr val="BCBEC4"/>
                </a:solidFill>
                <a:highlight>
                  <a:srgbClr val="1E1F22"/>
                </a:highlight>
                <a:latin typeface="Courier New"/>
                <a:ea typeface="Courier New"/>
                <a:cs typeface="Courier New"/>
                <a:sym typeface="Courier New"/>
              </a:rPr>
              <a:t>(</a:t>
            </a:r>
            <a:r>
              <a:rPr b="1" lang="en" sz="2200">
                <a:solidFill>
                  <a:srgbClr val="6AAB73"/>
                </a:solidFill>
                <a:highlight>
                  <a:srgbClr val="1E1F22"/>
                </a:highlight>
                <a:latin typeface="Courier New"/>
                <a:ea typeface="Courier New"/>
                <a:cs typeface="Courier New"/>
                <a:sym typeface="Courier New"/>
              </a:rPr>
              <a:t>"event"</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eventStore</a:t>
            </a:r>
            <a:r>
              <a:rPr b="1" lang="en" sz="2200">
                <a:solidFill>
                  <a:srgbClr val="BCBEC4"/>
                </a:solidFill>
                <a:highlight>
                  <a:srgbClr val="1E1F22"/>
                </a:highlight>
                <a:latin typeface="Courier New"/>
                <a:ea typeface="Courier New"/>
                <a:cs typeface="Courier New"/>
                <a:sym typeface="Courier New"/>
              </a:rPr>
              <a:t>.</a:t>
            </a:r>
            <a:r>
              <a:rPr b="1" lang="en" sz="2200">
                <a:solidFill>
                  <a:srgbClr val="57AAF7"/>
                </a:solidFill>
                <a:highlight>
                  <a:srgbClr val="1E1F22"/>
                </a:highlight>
                <a:latin typeface="Courier New"/>
                <a:ea typeface="Courier New"/>
                <a:cs typeface="Courier New"/>
                <a:sym typeface="Courier New"/>
              </a:rPr>
              <a:t>lastOrNull</a:t>
            </a:r>
            <a:r>
              <a:rPr b="1" lang="en" sz="2200">
                <a:solidFill>
                  <a:srgbClr val="BCBEC4"/>
                </a:solidFill>
                <a:highlight>
                  <a:srgbClr val="1E1F22"/>
                </a:highlight>
                <a:latin typeface="Courier New"/>
                <a:ea typeface="Courier New"/>
                <a:cs typeface="Courier New"/>
                <a:sym typeface="Courier New"/>
              </a:rPr>
              <a:t>()?.</a:t>
            </a:r>
            <a:r>
              <a:rPr b="1" lang="en" sz="2200">
                <a:solidFill>
                  <a:srgbClr val="57AAF7"/>
                </a:solidFill>
                <a:highlight>
                  <a:srgbClr val="1E1F22"/>
                </a:highlight>
                <a:latin typeface="Courier New"/>
                <a:ea typeface="Courier New"/>
                <a:cs typeface="Courier New"/>
                <a:sym typeface="Courier New"/>
              </a:rPr>
              <a:t>let </a:t>
            </a: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call</a:t>
            </a:r>
            <a:r>
              <a:rPr b="1" lang="en" sz="2200">
                <a:solidFill>
                  <a:srgbClr val="BCBEC4"/>
                </a:solidFill>
                <a:highlight>
                  <a:srgbClr val="1E1F22"/>
                </a:highlight>
                <a:latin typeface="Courier New"/>
                <a:ea typeface="Courier New"/>
                <a:cs typeface="Courier New"/>
                <a:sym typeface="Courier New"/>
              </a:rPr>
              <a:t>.respond(it) } ?: </a:t>
            </a:r>
            <a:r>
              <a:rPr b="1" lang="en" sz="2200">
                <a:solidFill>
                  <a:srgbClr val="C77DBB"/>
                </a:solidFill>
                <a:highlight>
                  <a:srgbClr val="1E1F22"/>
                </a:highlight>
                <a:latin typeface="Courier New"/>
                <a:ea typeface="Courier New"/>
                <a:cs typeface="Courier New"/>
                <a:sym typeface="Courier New"/>
              </a:rPr>
              <a:t>call</a:t>
            </a:r>
            <a:r>
              <a:rPr b="1" lang="en" sz="2200">
                <a:solidFill>
                  <a:srgbClr val="BCBEC4"/>
                </a:solidFill>
                <a:highlight>
                  <a:srgbClr val="1E1F22"/>
                </a:highlight>
                <a:latin typeface="Courier New"/>
                <a:ea typeface="Courier New"/>
                <a:cs typeface="Courier New"/>
                <a:sym typeface="Courier New"/>
              </a:rPr>
              <a:t>.respond(</a:t>
            </a:r>
            <a:r>
              <a:rPr b="1" lang="en" sz="2200">
                <a:solidFill>
                  <a:srgbClr val="C77DBB"/>
                </a:solidFill>
                <a:highlight>
                  <a:srgbClr val="1E1F22"/>
                </a:highlight>
                <a:latin typeface="Courier New"/>
                <a:ea typeface="Courier New"/>
                <a:cs typeface="Courier New"/>
                <a:sym typeface="Courier New"/>
              </a:rPr>
              <a:t>NotFound</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p:txBody>
      </p:sp>
      <p:sp>
        <p:nvSpPr>
          <p:cNvPr id="159" name="Google Shape;159;p25"/>
          <p:cNvSpPr txBox="1"/>
          <p:nvPr/>
        </p:nvSpPr>
        <p:spPr>
          <a:xfrm>
            <a:off x="1485325" y="194925"/>
            <a:ext cx="15231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Getting Stored Events</a:t>
            </a:r>
            <a:endParaRPr sz="8000">
              <a:solidFill>
                <a:schemeClr val="lt1"/>
              </a:solidFill>
              <a:latin typeface="Inter SemiBold"/>
              <a:ea typeface="Inter SemiBold"/>
              <a:cs typeface="Inter SemiBold"/>
              <a:sym typeface="Inter SemiBo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3" name="Shape 163"/>
        <p:cNvGrpSpPr/>
        <p:nvPr/>
      </p:nvGrpSpPr>
      <p:grpSpPr>
        <a:xfrm>
          <a:off x="0" y="0"/>
          <a:ext cx="0" cy="0"/>
          <a:chOff x="0" y="0"/>
          <a:chExt cx="0" cy="0"/>
        </a:xfrm>
      </p:grpSpPr>
      <p:pic>
        <p:nvPicPr>
          <p:cNvPr id="164" name="Google Shape;164;p26"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165" name="Google Shape;165;p26"/>
          <p:cNvSpPr txBox="1"/>
          <p:nvPr/>
        </p:nvSpPr>
        <p:spPr>
          <a:xfrm>
            <a:off x="0" y="1648050"/>
            <a:ext cx="18129600" cy="390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Route.</a:t>
            </a:r>
            <a:r>
              <a:rPr b="1" lang="en" sz="2200">
                <a:solidFill>
                  <a:srgbClr val="56A8F5"/>
                </a:solidFill>
                <a:highlight>
                  <a:srgbClr val="1E1F22"/>
                </a:highlight>
                <a:latin typeface="Courier New"/>
                <a:ea typeface="Courier New"/>
                <a:cs typeface="Courier New"/>
                <a:sym typeface="Courier New"/>
              </a:rPr>
              <a:t>configureRateLimiting</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0DA19E"/>
                </a:solidFill>
                <a:highlight>
                  <a:srgbClr val="1E1F22"/>
                </a:highlight>
                <a:latin typeface="Courier New"/>
                <a:ea typeface="Courier New"/>
                <a:cs typeface="Courier New"/>
                <a:sym typeface="Courier New"/>
              </a:rPr>
              <a:t>install</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RateLimiting</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0DA19E"/>
                </a:solidFill>
                <a:highlight>
                  <a:srgbClr val="1E1F22"/>
                </a:highlight>
                <a:latin typeface="Courier New"/>
                <a:ea typeface="Courier New"/>
                <a:cs typeface="Courier New"/>
                <a:sym typeface="Courier New"/>
              </a:rPr>
              <a:t>rateLimiter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type </a:t>
            </a:r>
            <a:r>
              <a:rPr b="1" lang="en" sz="2200">
                <a:solidFill>
                  <a:srgbClr val="BCBEC4"/>
                </a:solidFill>
                <a:highlight>
                  <a:srgbClr val="1E1F22"/>
                </a:highlight>
                <a:latin typeface="Courier New"/>
                <a:ea typeface="Courier New"/>
                <a:cs typeface="Courier New"/>
                <a:sym typeface="Courier New"/>
              </a:rPr>
              <a:t>= TokenBucket::</a:t>
            </a:r>
            <a:r>
              <a:rPr b="1" lang="en" sz="2200">
                <a:solidFill>
                  <a:srgbClr val="CF8E6D"/>
                </a:solidFill>
                <a:highlight>
                  <a:srgbClr val="1E1F22"/>
                </a:highlight>
                <a:latin typeface="Courier New"/>
                <a:ea typeface="Courier New"/>
                <a:cs typeface="Courier New"/>
                <a:sym typeface="Courier New"/>
              </a:rPr>
              <a:t>class</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capacity </a:t>
            </a:r>
            <a:r>
              <a:rPr b="1" lang="en" sz="2200">
                <a:solidFill>
                  <a:srgbClr val="BCBEC4"/>
                </a:solidFill>
                <a:highlight>
                  <a:srgbClr val="1E1F22"/>
                </a:highlight>
                <a:latin typeface="Courier New"/>
                <a:ea typeface="Courier New"/>
                <a:cs typeface="Courier New"/>
                <a:sym typeface="Courier New"/>
              </a:rPr>
              <a:t>= </a:t>
            </a:r>
            <a:r>
              <a:rPr b="1" lang="en" sz="2200">
                <a:solidFill>
                  <a:srgbClr val="2AACB8"/>
                </a:solidFill>
                <a:highlight>
                  <a:srgbClr val="1E1F22"/>
                </a:highlight>
                <a:latin typeface="Courier New"/>
                <a:ea typeface="Courier New"/>
                <a:cs typeface="Courier New"/>
                <a:sym typeface="Courier New"/>
              </a:rPr>
              <a:t>20</a:t>
            </a:r>
            <a:endParaRPr b="1" sz="2200">
              <a:solidFill>
                <a:srgbClr val="2AACB8"/>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2AACB8"/>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rate </a:t>
            </a:r>
            <a:r>
              <a:rPr b="1" lang="en" sz="2200">
                <a:solidFill>
                  <a:srgbClr val="BCBEC4"/>
                </a:solidFill>
                <a:highlight>
                  <a:srgbClr val="1E1F22"/>
                </a:highlight>
                <a:latin typeface="Courier New"/>
                <a:ea typeface="Courier New"/>
                <a:cs typeface="Courier New"/>
                <a:sym typeface="Courier New"/>
              </a:rPr>
              <a:t>= </a:t>
            </a:r>
            <a:r>
              <a:rPr b="1" lang="en" sz="2200">
                <a:solidFill>
                  <a:srgbClr val="2AACB8"/>
                </a:solidFill>
                <a:highlight>
                  <a:srgbClr val="1E1F22"/>
                </a:highlight>
                <a:latin typeface="Courier New"/>
                <a:ea typeface="Courier New"/>
                <a:cs typeface="Courier New"/>
                <a:sym typeface="Courier New"/>
              </a:rPr>
              <a:t>4</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seconds</a:t>
            </a:r>
            <a:endParaRPr b="1" sz="2200">
              <a:solidFill>
                <a:srgbClr val="C77DBB"/>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77DBB"/>
                </a:solidFill>
                <a:highlight>
                  <a:srgbClr val="1E1F22"/>
                </a:highlight>
                <a:latin typeface="Courier New"/>
                <a:ea typeface="Courier New"/>
                <a:cs typeface="Courier New"/>
                <a:sym typeface="Courier New"/>
              </a:rPr>
              <a:t>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p:txBody>
      </p:sp>
      <p:sp>
        <p:nvSpPr>
          <p:cNvPr id="166" name="Google Shape;166;p26"/>
          <p:cNvSpPr txBox="1"/>
          <p:nvPr/>
        </p:nvSpPr>
        <p:spPr>
          <a:xfrm>
            <a:off x="1485325" y="194925"/>
            <a:ext cx="15231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Rate Limiting</a:t>
            </a:r>
            <a:endParaRPr sz="8000">
              <a:solidFill>
                <a:schemeClr val="lt1"/>
              </a:solidFill>
              <a:latin typeface="Inter SemiBold"/>
              <a:ea typeface="Inter SemiBold"/>
              <a:cs typeface="Inter SemiBold"/>
              <a:sym typeface="Inter Semi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
                                            <p:txEl>
                                              <p:pRg end="10" st="1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pic>
        <p:nvPicPr>
          <p:cNvPr id="171" name="Google Shape;171;p27"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172" name="Google Shape;172;p27"/>
          <p:cNvSpPr txBox="1"/>
          <p:nvPr/>
        </p:nvSpPr>
        <p:spPr>
          <a:xfrm>
            <a:off x="0" y="1648050"/>
            <a:ext cx="18129600" cy="6957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Route.</a:t>
            </a:r>
            <a:r>
              <a:rPr b="1" lang="en" sz="2200">
                <a:solidFill>
                  <a:srgbClr val="56A8F5"/>
                </a:solidFill>
                <a:highlight>
                  <a:srgbClr val="1E1F22"/>
                </a:highlight>
                <a:latin typeface="Courier New"/>
                <a:ea typeface="Courier New"/>
                <a:cs typeface="Courier New"/>
                <a:sym typeface="Courier New"/>
              </a:rPr>
              <a:t>configureRateLimiting</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0DA19E"/>
                </a:solidFill>
                <a:highlight>
                  <a:srgbClr val="1E1F22"/>
                </a:highlight>
                <a:latin typeface="Courier New"/>
                <a:ea typeface="Courier New"/>
                <a:cs typeface="Courier New"/>
                <a:sym typeface="Courier New"/>
              </a:rPr>
              <a:t>install</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RateLimiting</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0DA19E"/>
                </a:solidFill>
                <a:highlight>
                  <a:srgbClr val="1E1F22"/>
                </a:highlight>
                <a:latin typeface="Courier New"/>
                <a:ea typeface="Courier New"/>
                <a:cs typeface="Courier New"/>
                <a:sym typeface="Courier New"/>
              </a:rPr>
              <a:t>rateLimiter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type </a:t>
            </a:r>
            <a:r>
              <a:rPr b="1" lang="en" sz="2200">
                <a:solidFill>
                  <a:srgbClr val="BCBEC4"/>
                </a:solidFill>
                <a:highlight>
                  <a:srgbClr val="1E1F22"/>
                </a:highlight>
                <a:latin typeface="Courier New"/>
                <a:ea typeface="Courier New"/>
                <a:cs typeface="Courier New"/>
                <a:sym typeface="Courier New"/>
              </a:rPr>
              <a:t>= TokenBucket::</a:t>
            </a:r>
            <a:r>
              <a:rPr b="1" lang="en" sz="2200">
                <a:solidFill>
                  <a:srgbClr val="CF8E6D"/>
                </a:solidFill>
                <a:highlight>
                  <a:srgbClr val="1E1F22"/>
                </a:highlight>
                <a:latin typeface="Courier New"/>
                <a:ea typeface="Courier New"/>
                <a:cs typeface="Courier New"/>
                <a:sym typeface="Courier New"/>
              </a:rPr>
              <a:t>class</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capacity </a:t>
            </a:r>
            <a:r>
              <a:rPr b="1" lang="en" sz="2200">
                <a:solidFill>
                  <a:srgbClr val="BCBEC4"/>
                </a:solidFill>
                <a:highlight>
                  <a:srgbClr val="1E1F22"/>
                </a:highlight>
                <a:latin typeface="Courier New"/>
                <a:ea typeface="Courier New"/>
                <a:cs typeface="Courier New"/>
                <a:sym typeface="Courier New"/>
              </a:rPr>
              <a:t>= </a:t>
            </a:r>
            <a:r>
              <a:rPr b="1" lang="en" sz="2200">
                <a:solidFill>
                  <a:srgbClr val="2AACB8"/>
                </a:solidFill>
                <a:highlight>
                  <a:srgbClr val="1E1F22"/>
                </a:highlight>
                <a:latin typeface="Courier New"/>
                <a:ea typeface="Courier New"/>
                <a:cs typeface="Courier New"/>
                <a:sym typeface="Courier New"/>
              </a:rPr>
              <a:t>20</a:t>
            </a:r>
            <a:endParaRPr b="1" sz="2200">
              <a:solidFill>
                <a:srgbClr val="2AACB8"/>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2AACB8"/>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rate </a:t>
            </a:r>
            <a:r>
              <a:rPr b="1" lang="en" sz="2200">
                <a:solidFill>
                  <a:srgbClr val="BCBEC4"/>
                </a:solidFill>
                <a:highlight>
                  <a:srgbClr val="1E1F22"/>
                </a:highlight>
                <a:latin typeface="Courier New"/>
                <a:ea typeface="Courier New"/>
                <a:cs typeface="Courier New"/>
                <a:sym typeface="Courier New"/>
              </a:rPr>
              <a:t>= </a:t>
            </a:r>
            <a:r>
              <a:rPr b="1" lang="en" sz="2200">
                <a:solidFill>
                  <a:srgbClr val="2AACB8"/>
                </a:solidFill>
                <a:highlight>
                  <a:srgbClr val="1E1F22"/>
                </a:highlight>
                <a:latin typeface="Courier New"/>
                <a:ea typeface="Courier New"/>
                <a:cs typeface="Courier New"/>
                <a:sym typeface="Courier New"/>
              </a:rPr>
              <a:t>4</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seconds</a:t>
            </a:r>
            <a:endParaRPr b="1" sz="2200">
              <a:solidFill>
                <a:srgbClr val="C77DBB"/>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77DBB"/>
                </a:solidFill>
                <a:highlight>
                  <a:srgbClr val="1E1F22"/>
                </a:highlight>
                <a:latin typeface="Courier New"/>
                <a:ea typeface="Courier New"/>
                <a:cs typeface="Courier New"/>
                <a:sym typeface="Courier New"/>
              </a:rPr>
              <a:t>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Application.</a:t>
            </a:r>
            <a:r>
              <a:rPr b="1" lang="en" sz="2200">
                <a:solidFill>
                  <a:srgbClr val="56A8F5"/>
                </a:solidFill>
                <a:highlight>
                  <a:srgbClr val="1E1F22"/>
                </a:highlight>
                <a:latin typeface="Courier New"/>
                <a:ea typeface="Courier New"/>
                <a:cs typeface="Courier New"/>
                <a:sym typeface="Courier New"/>
              </a:rPr>
              <a:t>configureRouting</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routing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configureRateLimiting</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get</a:t>
            </a:r>
            <a:r>
              <a:rPr b="1" lang="en" sz="2200">
                <a:solidFill>
                  <a:srgbClr val="BCBEC4"/>
                </a:solidFill>
                <a:highlight>
                  <a:srgbClr val="1E1F22"/>
                </a:highlight>
                <a:latin typeface="Courier New"/>
                <a:ea typeface="Courier New"/>
                <a:cs typeface="Courier New"/>
                <a:sym typeface="Courier New"/>
              </a:rPr>
              <a:t>(</a:t>
            </a:r>
            <a:r>
              <a:rPr b="1" lang="en" sz="2200">
                <a:solidFill>
                  <a:srgbClr val="6AAB73"/>
                </a:solidFill>
                <a:highlight>
                  <a:srgbClr val="1E1F22"/>
                </a:highlight>
                <a:latin typeface="Courier New"/>
                <a:ea typeface="Courier New"/>
                <a:cs typeface="Courier New"/>
                <a:sym typeface="Courier New"/>
              </a:rPr>
              <a:t>"event"</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eventStore</a:t>
            </a:r>
            <a:r>
              <a:rPr b="1" lang="en" sz="2200">
                <a:solidFill>
                  <a:srgbClr val="BCBEC4"/>
                </a:solidFill>
                <a:highlight>
                  <a:srgbClr val="1E1F22"/>
                </a:highlight>
                <a:latin typeface="Courier New"/>
                <a:ea typeface="Courier New"/>
                <a:cs typeface="Courier New"/>
                <a:sym typeface="Courier New"/>
              </a:rPr>
              <a:t>.</a:t>
            </a:r>
            <a:r>
              <a:rPr b="1" lang="en" sz="2200">
                <a:solidFill>
                  <a:srgbClr val="57AAF7"/>
                </a:solidFill>
                <a:highlight>
                  <a:srgbClr val="1E1F22"/>
                </a:highlight>
                <a:latin typeface="Courier New"/>
                <a:ea typeface="Courier New"/>
                <a:cs typeface="Courier New"/>
                <a:sym typeface="Courier New"/>
              </a:rPr>
              <a:t>lastOrNull</a:t>
            </a:r>
            <a:r>
              <a:rPr b="1" lang="en" sz="2200">
                <a:solidFill>
                  <a:srgbClr val="BCBEC4"/>
                </a:solidFill>
                <a:highlight>
                  <a:srgbClr val="1E1F22"/>
                </a:highlight>
                <a:latin typeface="Courier New"/>
                <a:ea typeface="Courier New"/>
                <a:cs typeface="Courier New"/>
                <a:sym typeface="Courier New"/>
              </a:rPr>
              <a:t>()?.</a:t>
            </a:r>
            <a:r>
              <a:rPr b="1" lang="en" sz="2200">
                <a:solidFill>
                  <a:srgbClr val="57AAF7"/>
                </a:solidFill>
                <a:highlight>
                  <a:srgbClr val="1E1F22"/>
                </a:highlight>
                <a:latin typeface="Courier New"/>
                <a:ea typeface="Courier New"/>
                <a:cs typeface="Courier New"/>
                <a:sym typeface="Courier New"/>
              </a:rPr>
              <a:t>let </a:t>
            </a: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call</a:t>
            </a:r>
            <a:r>
              <a:rPr b="1" lang="en" sz="2200">
                <a:solidFill>
                  <a:srgbClr val="BCBEC4"/>
                </a:solidFill>
                <a:highlight>
                  <a:srgbClr val="1E1F22"/>
                </a:highlight>
                <a:latin typeface="Courier New"/>
                <a:ea typeface="Courier New"/>
                <a:cs typeface="Courier New"/>
                <a:sym typeface="Courier New"/>
              </a:rPr>
              <a:t>.respond(it) } ?: </a:t>
            </a:r>
            <a:r>
              <a:rPr b="1" lang="en" sz="2200">
                <a:solidFill>
                  <a:srgbClr val="C77DBB"/>
                </a:solidFill>
                <a:highlight>
                  <a:srgbClr val="1E1F22"/>
                </a:highlight>
                <a:latin typeface="Courier New"/>
                <a:ea typeface="Courier New"/>
                <a:cs typeface="Courier New"/>
                <a:sym typeface="Courier New"/>
              </a:rPr>
              <a:t>call</a:t>
            </a:r>
            <a:r>
              <a:rPr b="1" lang="en" sz="2200">
                <a:solidFill>
                  <a:srgbClr val="BCBEC4"/>
                </a:solidFill>
                <a:highlight>
                  <a:srgbClr val="1E1F22"/>
                </a:highlight>
                <a:latin typeface="Courier New"/>
                <a:ea typeface="Courier New"/>
                <a:cs typeface="Courier New"/>
                <a:sym typeface="Courier New"/>
              </a:rPr>
              <a:t>.respond(</a:t>
            </a:r>
            <a:r>
              <a:rPr b="1" lang="en" sz="2200">
                <a:solidFill>
                  <a:srgbClr val="C77DBB"/>
                </a:solidFill>
                <a:highlight>
                  <a:srgbClr val="1E1F22"/>
                </a:highlight>
                <a:latin typeface="Courier New"/>
                <a:ea typeface="Courier New"/>
                <a:cs typeface="Courier New"/>
                <a:sym typeface="Courier New"/>
              </a:rPr>
              <a:t>NotFound</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p:txBody>
      </p:sp>
      <p:sp>
        <p:nvSpPr>
          <p:cNvPr id="173" name="Google Shape;173;p27"/>
          <p:cNvSpPr txBox="1"/>
          <p:nvPr/>
        </p:nvSpPr>
        <p:spPr>
          <a:xfrm>
            <a:off x="1485325" y="194925"/>
            <a:ext cx="15231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Rate Limiting</a:t>
            </a:r>
            <a:endParaRPr sz="8000">
              <a:solidFill>
                <a:schemeClr val="lt1"/>
              </a:solidFill>
              <a:latin typeface="Inter SemiBold"/>
              <a:ea typeface="Inter SemiBold"/>
              <a:cs typeface="Inter SemiBold"/>
              <a:sym typeface="Inter SemiBo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7" name="Shape 177"/>
        <p:cNvGrpSpPr/>
        <p:nvPr/>
      </p:nvGrpSpPr>
      <p:grpSpPr>
        <a:xfrm>
          <a:off x="0" y="0"/>
          <a:ext cx="0" cy="0"/>
          <a:chOff x="0" y="0"/>
          <a:chExt cx="0" cy="0"/>
        </a:xfrm>
      </p:grpSpPr>
      <p:pic>
        <p:nvPicPr>
          <p:cNvPr id="178" name="Google Shape;178;p28"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179" name="Google Shape;179;p28"/>
          <p:cNvSpPr txBox="1"/>
          <p:nvPr/>
        </p:nvSpPr>
        <p:spPr>
          <a:xfrm>
            <a:off x="0" y="1648050"/>
            <a:ext cx="18129600" cy="661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val </a:t>
            </a:r>
            <a:r>
              <a:rPr b="1" lang="en" sz="2200">
                <a:solidFill>
                  <a:srgbClr val="BCBEC4"/>
                </a:solidFill>
                <a:highlight>
                  <a:srgbClr val="1E1F22"/>
                </a:highlight>
                <a:latin typeface="Courier New"/>
                <a:ea typeface="Courier New"/>
                <a:cs typeface="Courier New"/>
                <a:sym typeface="Courier New"/>
              </a:rPr>
              <a:t>scope = CoroutineScope(Dispatchers.</a:t>
            </a:r>
            <a:r>
              <a:rPr b="1" lang="en" sz="2200">
                <a:solidFill>
                  <a:srgbClr val="C77DBB"/>
                </a:solidFill>
                <a:highlight>
                  <a:srgbClr val="1E1F22"/>
                </a:highlight>
                <a:latin typeface="Courier New"/>
                <a:ea typeface="Courier New"/>
                <a:cs typeface="Courier New"/>
                <a:sym typeface="Courier New"/>
              </a:rPr>
              <a:t>IO</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val </a:t>
            </a:r>
            <a:r>
              <a:rPr b="1" lang="en" sz="2200">
                <a:solidFill>
                  <a:srgbClr val="BCBEC4"/>
                </a:solidFill>
                <a:highlight>
                  <a:srgbClr val="1E1F22"/>
                </a:highlight>
                <a:latin typeface="Courier New"/>
                <a:ea typeface="Courier New"/>
                <a:cs typeface="Courier New"/>
                <a:sym typeface="Courier New"/>
              </a:rPr>
              <a:t>client = HttpClient(CIO)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scope.</a:t>
            </a:r>
            <a:r>
              <a:rPr b="1" lang="en" sz="2200">
                <a:solidFill>
                  <a:srgbClr val="57AAF7"/>
                </a:solidFill>
                <a:highlight>
                  <a:srgbClr val="1E1F22"/>
                </a:highlight>
                <a:latin typeface="Courier New"/>
                <a:ea typeface="Courier New"/>
                <a:cs typeface="Courier New"/>
                <a:sym typeface="Courier New"/>
              </a:rPr>
              <a:t>launch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while </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isActive</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logger.info(</a:t>
            </a:r>
            <a:r>
              <a:rPr b="1" lang="en" sz="2200">
                <a:solidFill>
                  <a:srgbClr val="6AAB73"/>
                </a:solidFill>
                <a:highlight>
                  <a:srgbClr val="1E1F22"/>
                </a:highlight>
                <a:latin typeface="Courier New"/>
                <a:ea typeface="Courier New"/>
                <a:cs typeface="Courier New"/>
                <a:sym typeface="Courier New"/>
              </a:rPr>
              <a:t>"Getting events"</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runCatching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val </a:t>
            </a:r>
            <a:r>
              <a:rPr b="1" lang="en" sz="2200">
                <a:solidFill>
                  <a:srgbClr val="BCBEC4"/>
                </a:solidFill>
                <a:highlight>
                  <a:srgbClr val="1E1F22"/>
                </a:highlight>
                <a:latin typeface="Courier New"/>
                <a:ea typeface="Courier New"/>
                <a:cs typeface="Courier New"/>
                <a:sym typeface="Courier New"/>
              </a:rPr>
              <a:t>response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client.request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method </a:t>
            </a: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Get</a:t>
            </a:r>
            <a:endParaRPr b="1" sz="2200">
              <a:solidFill>
                <a:srgbClr val="C77DBB"/>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77DBB"/>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url</a:t>
            </a:r>
            <a:r>
              <a:rPr b="1" lang="en" sz="2200">
                <a:solidFill>
                  <a:srgbClr val="BCBEC4"/>
                </a:solidFill>
                <a:highlight>
                  <a:srgbClr val="1E1F22"/>
                </a:highlight>
                <a:latin typeface="Courier New"/>
                <a:ea typeface="Courier New"/>
                <a:cs typeface="Courier New"/>
                <a:sym typeface="Courier New"/>
              </a:rPr>
              <a:t>(</a:t>
            </a:r>
            <a:r>
              <a:rPr b="1" lang="en" sz="2200">
                <a:solidFill>
                  <a:srgbClr val="6AAB73"/>
                </a:solidFill>
                <a:highlight>
                  <a:srgbClr val="1E1F22"/>
                </a:highlight>
                <a:latin typeface="Courier New"/>
                <a:ea typeface="Courier New"/>
                <a:cs typeface="Courier New"/>
                <a:sym typeface="Courier New"/>
              </a:rPr>
              <a:t>"http://localhost:</a:t>
            </a:r>
            <a:r>
              <a:rPr b="1" lang="en" sz="2200">
                <a:solidFill>
                  <a:srgbClr val="CF8E6D"/>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CONSUMER_PORT</a:t>
            </a:r>
            <a:r>
              <a:rPr b="1" lang="en" sz="2200">
                <a:solidFill>
                  <a:srgbClr val="6AAB73"/>
                </a:solidFill>
                <a:highlight>
                  <a:srgbClr val="1E1F22"/>
                </a:highlight>
                <a:latin typeface="Courier New"/>
                <a:ea typeface="Courier New"/>
                <a:cs typeface="Courier New"/>
                <a:sym typeface="Courier New"/>
              </a:rPr>
              <a:t>/event"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logger.info(</a:t>
            </a:r>
            <a:r>
              <a:rPr b="1" lang="en" sz="2200">
                <a:solidFill>
                  <a:srgbClr val="6AAB73"/>
                </a:solidFill>
                <a:highlight>
                  <a:srgbClr val="1E1F22"/>
                </a:highlight>
                <a:latin typeface="Courier New"/>
                <a:ea typeface="Courier New"/>
                <a:cs typeface="Courier New"/>
                <a:sym typeface="Courier New"/>
              </a:rPr>
              <a:t>"Events Response: </a:t>
            </a:r>
            <a:r>
              <a:rPr b="1" lang="en" sz="2200">
                <a:solidFill>
                  <a:srgbClr val="CF8E6D"/>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response</a:t>
            </a:r>
            <a:r>
              <a:rPr b="1" lang="en" sz="2200">
                <a:solidFill>
                  <a:srgbClr val="6AAB73"/>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onFailure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logger.error(</a:t>
            </a:r>
            <a:r>
              <a:rPr b="1" lang="en" sz="2200">
                <a:solidFill>
                  <a:srgbClr val="6AAB73"/>
                </a:solidFill>
                <a:highlight>
                  <a:srgbClr val="1E1F22"/>
                </a:highlight>
                <a:latin typeface="Courier New"/>
                <a:ea typeface="Courier New"/>
                <a:cs typeface="Courier New"/>
                <a:sym typeface="Courier New"/>
              </a:rPr>
              <a:t>"Error: </a:t>
            </a:r>
            <a:r>
              <a:rPr b="1" lang="en" sz="2200">
                <a:solidFill>
                  <a:srgbClr val="CF8E6D"/>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it::</a:t>
            </a:r>
            <a:r>
              <a:rPr b="1" lang="en" sz="2200">
                <a:solidFill>
                  <a:srgbClr val="CF8E6D"/>
                </a:solidFill>
                <a:highlight>
                  <a:srgbClr val="1E1F22"/>
                </a:highlight>
                <a:latin typeface="Courier New"/>
                <a:ea typeface="Courier New"/>
                <a:cs typeface="Courier New"/>
                <a:sym typeface="Courier New"/>
              </a:rPr>
              <a:t>class</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simpleName</a:t>
            </a:r>
            <a:r>
              <a:rPr b="1" lang="en" sz="2200">
                <a:solidFill>
                  <a:srgbClr val="CF8E6D"/>
                </a:solidFill>
                <a:highlight>
                  <a:srgbClr val="1E1F22"/>
                </a:highlight>
                <a:latin typeface="Courier New"/>
                <a:ea typeface="Courier New"/>
                <a:cs typeface="Courier New"/>
                <a:sym typeface="Courier New"/>
              </a:rPr>
              <a:t>}</a:t>
            </a:r>
            <a:r>
              <a:rPr b="1" lang="en" sz="2200">
                <a:solidFill>
                  <a:srgbClr val="6AAB73"/>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it.</a:t>
            </a:r>
            <a:r>
              <a:rPr b="1" lang="en" sz="2200">
                <a:solidFill>
                  <a:srgbClr val="C77DBB"/>
                </a:solidFill>
                <a:highlight>
                  <a:srgbClr val="1E1F22"/>
                </a:highlight>
                <a:latin typeface="Courier New"/>
                <a:ea typeface="Courier New"/>
                <a:cs typeface="Courier New"/>
                <a:sym typeface="Courier New"/>
              </a:rPr>
              <a:t>message</a:t>
            </a:r>
            <a:r>
              <a:rPr b="1" lang="en" sz="2200">
                <a:solidFill>
                  <a:srgbClr val="CF8E6D"/>
                </a:solidFill>
                <a:highlight>
                  <a:srgbClr val="1E1F22"/>
                </a:highlight>
                <a:latin typeface="Courier New"/>
                <a:ea typeface="Courier New"/>
                <a:cs typeface="Courier New"/>
                <a:sym typeface="Courier New"/>
              </a:rPr>
              <a:t>}</a:t>
            </a:r>
            <a:r>
              <a:rPr b="1" lang="en" sz="2200">
                <a:solidFill>
                  <a:srgbClr val="6AAB73"/>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delay(</a:t>
            </a:r>
            <a:r>
              <a:rPr b="1" lang="en" sz="2200">
                <a:solidFill>
                  <a:srgbClr val="2AACB8"/>
                </a:solidFill>
                <a:highlight>
                  <a:srgbClr val="1E1F22"/>
                </a:highlight>
                <a:latin typeface="Courier New"/>
                <a:ea typeface="Courier New"/>
                <a:cs typeface="Courier New"/>
                <a:sym typeface="Courier New"/>
              </a:rPr>
              <a:t>1</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seconds</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p:txBody>
      </p:sp>
      <p:sp>
        <p:nvSpPr>
          <p:cNvPr id="180" name="Google Shape;180;p28"/>
          <p:cNvSpPr txBox="1"/>
          <p:nvPr/>
        </p:nvSpPr>
        <p:spPr>
          <a:xfrm>
            <a:off x="1485325" y="194925"/>
            <a:ext cx="15231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Client</a:t>
            </a:r>
            <a:endParaRPr sz="8000">
              <a:solidFill>
                <a:schemeClr val="lt1"/>
              </a:solidFill>
              <a:latin typeface="Inter SemiBold"/>
              <a:ea typeface="Inter SemiBold"/>
              <a:cs typeface="Inter SemiBold"/>
              <a:sym typeface="Inter SemiBo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4" name="Shape 184"/>
        <p:cNvGrpSpPr/>
        <p:nvPr/>
      </p:nvGrpSpPr>
      <p:grpSpPr>
        <a:xfrm>
          <a:off x="0" y="0"/>
          <a:ext cx="0" cy="0"/>
          <a:chOff x="0" y="0"/>
          <a:chExt cx="0" cy="0"/>
        </a:xfrm>
      </p:grpSpPr>
      <p:pic>
        <p:nvPicPr>
          <p:cNvPr id="185" name="Google Shape;185;p29"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186" name="Google Shape;186;p29"/>
          <p:cNvSpPr txBox="1"/>
          <p:nvPr/>
        </p:nvSpPr>
        <p:spPr>
          <a:xfrm>
            <a:off x="0" y="1648050"/>
            <a:ext cx="18129600" cy="5602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fun </a:t>
            </a:r>
            <a:r>
              <a:rPr b="1" lang="en" sz="2200">
                <a:solidFill>
                  <a:srgbClr val="BCBEC4"/>
                </a:solidFill>
                <a:highlight>
                  <a:srgbClr val="1E1F22"/>
                </a:highlight>
                <a:latin typeface="Courier New"/>
                <a:ea typeface="Courier New"/>
                <a:cs typeface="Courier New"/>
                <a:sym typeface="Courier New"/>
              </a:rPr>
              <a:t>HttpClientConfig&lt;CIOEngineConfig&gt;.</a:t>
            </a:r>
            <a:r>
              <a:rPr b="1" lang="en" sz="2200">
                <a:solidFill>
                  <a:srgbClr val="56A8F5"/>
                </a:solidFill>
                <a:highlight>
                  <a:srgbClr val="1E1F22"/>
                </a:highlight>
                <a:latin typeface="Courier New"/>
                <a:ea typeface="Courier New"/>
                <a:cs typeface="Courier New"/>
                <a:sym typeface="Courier New"/>
              </a:rPr>
              <a:t>setupCircuitBreaking</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install</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CircuitBreaking</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global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failureThreshold </a:t>
            </a:r>
            <a:r>
              <a:rPr b="1" lang="en" sz="2200">
                <a:solidFill>
                  <a:srgbClr val="BCBEC4"/>
                </a:solidFill>
                <a:highlight>
                  <a:srgbClr val="1E1F22"/>
                </a:highlight>
                <a:latin typeface="Courier New"/>
                <a:ea typeface="Courier New"/>
                <a:cs typeface="Courier New"/>
                <a:sym typeface="Courier New"/>
              </a:rPr>
              <a:t>= </a:t>
            </a:r>
            <a:r>
              <a:rPr b="1" lang="en" sz="2200">
                <a:solidFill>
                  <a:srgbClr val="2AACB8"/>
                </a:solidFill>
                <a:highlight>
                  <a:srgbClr val="1E1F22"/>
                </a:highlight>
                <a:latin typeface="Courier New"/>
                <a:ea typeface="Courier New"/>
                <a:cs typeface="Courier New"/>
                <a:sym typeface="Courier New"/>
              </a:rPr>
              <a:t>1</a:t>
            </a:r>
            <a:endParaRPr b="1" sz="2200">
              <a:solidFill>
                <a:srgbClr val="2AACB8"/>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2AACB8"/>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halfOpenFailureThreshold </a:t>
            </a:r>
            <a:r>
              <a:rPr b="1" lang="en" sz="2200">
                <a:solidFill>
                  <a:srgbClr val="BCBEC4"/>
                </a:solidFill>
                <a:highlight>
                  <a:srgbClr val="1E1F22"/>
                </a:highlight>
                <a:latin typeface="Courier New"/>
                <a:ea typeface="Courier New"/>
                <a:cs typeface="Courier New"/>
                <a:sym typeface="Courier New"/>
              </a:rPr>
              <a:t>= </a:t>
            </a:r>
            <a:r>
              <a:rPr b="1" lang="en" sz="2200">
                <a:solidFill>
                  <a:srgbClr val="2AACB8"/>
                </a:solidFill>
                <a:highlight>
                  <a:srgbClr val="1E1F22"/>
                </a:highlight>
                <a:latin typeface="Courier New"/>
                <a:ea typeface="Courier New"/>
                <a:cs typeface="Courier New"/>
                <a:sym typeface="Courier New"/>
              </a:rPr>
              <a:t>5</a:t>
            </a:r>
            <a:endParaRPr b="1" sz="2200">
              <a:solidFill>
                <a:srgbClr val="2AACB8"/>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2AACB8"/>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resetInterval </a:t>
            </a:r>
            <a:r>
              <a:rPr b="1" lang="en" sz="2200">
                <a:solidFill>
                  <a:srgbClr val="BCBEC4"/>
                </a:solidFill>
                <a:highlight>
                  <a:srgbClr val="1E1F22"/>
                </a:highlight>
                <a:latin typeface="Courier New"/>
                <a:ea typeface="Courier New"/>
                <a:cs typeface="Courier New"/>
                <a:sym typeface="Courier New"/>
              </a:rPr>
              <a:t>= </a:t>
            </a:r>
            <a:r>
              <a:rPr b="1" lang="en" sz="2200">
                <a:solidFill>
                  <a:srgbClr val="2AACB8"/>
                </a:solidFill>
                <a:highlight>
                  <a:srgbClr val="1E1F22"/>
                </a:highlight>
                <a:latin typeface="Courier New"/>
                <a:ea typeface="Courier New"/>
                <a:cs typeface="Courier New"/>
                <a:sym typeface="Courier New"/>
              </a:rPr>
              <a:t>1</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seconds</a:t>
            </a:r>
            <a:endParaRPr b="1" sz="2200">
              <a:solidFill>
                <a:srgbClr val="C77DBB"/>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77DBB"/>
                </a:solidFill>
                <a:highlight>
                  <a:srgbClr val="1E1F22"/>
                </a:highlight>
                <a:latin typeface="Courier New"/>
                <a:ea typeface="Courier New"/>
                <a:cs typeface="Courier New"/>
                <a:sym typeface="Courier New"/>
              </a:rPr>
              <a:t>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57AAF7"/>
                </a:solidFill>
                <a:highlight>
                  <a:srgbClr val="1E1F22"/>
                </a:highlight>
                <a:latin typeface="Courier New"/>
                <a:ea typeface="Courier New"/>
                <a:cs typeface="Courier New"/>
                <a:sym typeface="Courier New"/>
              </a:rPr>
              <a:t>register</a:t>
            </a:r>
            <a:r>
              <a:rPr b="1" lang="en" sz="2200">
                <a:solidFill>
                  <a:srgbClr val="BCBEC4"/>
                </a:solidFill>
                <a:highlight>
                  <a:srgbClr val="1E1F22"/>
                </a:highlight>
                <a:latin typeface="Courier New"/>
                <a:ea typeface="Courier New"/>
                <a:cs typeface="Courier New"/>
                <a:sym typeface="Courier New"/>
              </a:rPr>
              <a:t>(</a:t>
            </a:r>
            <a:r>
              <a:rPr b="1" lang="en" sz="2200">
                <a:solidFill>
                  <a:srgbClr val="6AAB73"/>
                </a:solidFill>
                <a:highlight>
                  <a:srgbClr val="1E1F22"/>
                </a:highlight>
                <a:latin typeface="Courier New"/>
                <a:ea typeface="Courier New"/>
                <a:cs typeface="Courier New"/>
                <a:sym typeface="Courier New"/>
              </a:rPr>
              <a:t>"strict"</a:t>
            </a:r>
            <a:r>
              <a:rPr b="1" lang="en" sz="2200">
                <a:solidFill>
                  <a:srgbClr val="BCBEC4"/>
                </a:solidFill>
                <a:highlight>
                  <a:srgbClr val="1E1F22"/>
                </a:highlight>
                <a:latin typeface="Courier New"/>
                <a:ea typeface="Courier New"/>
                <a:cs typeface="Courier New"/>
                <a:sym typeface="Courier New"/>
              </a:rPr>
              <a:t>.</a:t>
            </a:r>
            <a:r>
              <a:rPr b="1" i="1" lang="en" sz="2200">
                <a:solidFill>
                  <a:srgbClr val="57AAF7"/>
                </a:solidFill>
                <a:highlight>
                  <a:srgbClr val="1E1F22"/>
                </a:highlight>
                <a:latin typeface="Courier New"/>
                <a:ea typeface="Courier New"/>
                <a:cs typeface="Courier New"/>
                <a:sym typeface="Courier New"/>
              </a:rPr>
              <a:t>toCircuitBreakerName</a:t>
            </a:r>
            <a:r>
              <a:rPr b="1" lang="en" sz="2200">
                <a:solidFill>
                  <a:srgbClr val="BCBEC4"/>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failureThreshold </a:t>
            </a:r>
            <a:r>
              <a:rPr b="1" lang="en" sz="2200">
                <a:solidFill>
                  <a:srgbClr val="BCBEC4"/>
                </a:solidFill>
                <a:highlight>
                  <a:srgbClr val="1E1F22"/>
                </a:highlight>
                <a:latin typeface="Courier New"/>
                <a:ea typeface="Courier New"/>
                <a:cs typeface="Courier New"/>
                <a:sym typeface="Courier New"/>
              </a:rPr>
              <a:t>= </a:t>
            </a:r>
            <a:r>
              <a:rPr b="1" lang="en" sz="2200">
                <a:solidFill>
                  <a:srgbClr val="2AACB8"/>
                </a:solidFill>
                <a:highlight>
                  <a:srgbClr val="1E1F22"/>
                </a:highlight>
                <a:latin typeface="Courier New"/>
                <a:ea typeface="Courier New"/>
                <a:cs typeface="Courier New"/>
                <a:sym typeface="Courier New"/>
              </a:rPr>
              <a:t>1</a:t>
            </a:r>
            <a:endParaRPr b="1" sz="2200">
              <a:solidFill>
                <a:srgbClr val="2AACB8"/>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2AACB8"/>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halfOpenFailureThreshold </a:t>
            </a:r>
            <a:r>
              <a:rPr b="1" lang="en" sz="2200">
                <a:solidFill>
                  <a:srgbClr val="BCBEC4"/>
                </a:solidFill>
                <a:highlight>
                  <a:srgbClr val="1E1F22"/>
                </a:highlight>
                <a:latin typeface="Courier New"/>
                <a:ea typeface="Courier New"/>
                <a:cs typeface="Courier New"/>
                <a:sym typeface="Courier New"/>
              </a:rPr>
              <a:t>= </a:t>
            </a:r>
            <a:r>
              <a:rPr b="1" lang="en" sz="2200">
                <a:solidFill>
                  <a:srgbClr val="2AACB8"/>
                </a:solidFill>
                <a:highlight>
                  <a:srgbClr val="1E1F22"/>
                </a:highlight>
                <a:latin typeface="Courier New"/>
                <a:ea typeface="Courier New"/>
                <a:cs typeface="Courier New"/>
                <a:sym typeface="Courier New"/>
              </a:rPr>
              <a:t>1</a:t>
            </a:r>
            <a:endParaRPr b="1" sz="2200">
              <a:solidFill>
                <a:srgbClr val="2AACB8"/>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2AACB8"/>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resetInterval </a:t>
            </a:r>
            <a:r>
              <a:rPr b="1" lang="en" sz="2200">
                <a:solidFill>
                  <a:srgbClr val="BCBEC4"/>
                </a:solidFill>
                <a:highlight>
                  <a:srgbClr val="1E1F22"/>
                </a:highlight>
                <a:latin typeface="Courier New"/>
                <a:ea typeface="Courier New"/>
                <a:cs typeface="Courier New"/>
                <a:sym typeface="Courier New"/>
              </a:rPr>
              <a:t>= </a:t>
            </a:r>
            <a:r>
              <a:rPr b="1" lang="en" sz="2200">
                <a:solidFill>
                  <a:srgbClr val="2AACB8"/>
                </a:solidFill>
                <a:highlight>
                  <a:srgbClr val="1E1F22"/>
                </a:highlight>
                <a:latin typeface="Courier New"/>
                <a:ea typeface="Courier New"/>
                <a:cs typeface="Courier New"/>
                <a:sym typeface="Courier New"/>
              </a:rPr>
              <a:t>5</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seconds</a:t>
            </a:r>
            <a:endParaRPr b="1" sz="2200">
              <a:solidFill>
                <a:srgbClr val="C77DBB"/>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77DBB"/>
                </a:solidFill>
                <a:highlight>
                  <a:srgbClr val="1E1F22"/>
                </a:highlight>
                <a:latin typeface="Courier New"/>
                <a:ea typeface="Courier New"/>
                <a:cs typeface="Courier New"/>
                <a:sym typeface="Courier New"/>
              </a:rPr>
              <a:t>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p:txBody>
      </p:sp>
      <p:sp>
        <p:nvSpPr>
          <p:cNvPr id="187" name="Google Shape;187;p29"/>
          <p:cNvSpPr txBox="1"/>
          <p:nvPr/>
        </p:nvSpPr>
        <p:spPr>
          <a:xfrm>
            <a:off x="1485325" y="194925"/>
            <a:ext cx="15231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Circuit breaking</a:t>
            </a:r>
            <a:endParaRPr sz="8000">
              <a:solidFill>
                <a:schemeClr val="lt1"/>
              </a:solidFill>
              <a:latin typeface="Inter SemiBold"/>
              <a:ea typeface="Inter SemiBold"/>
              <a:cs typeface="Inter SemiBold"/>
              <a:sym typeface="Inter Semi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14" st="1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15" st="1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1" name="Shape 191"/>
        <p:cNvGrpSpPr/>
        <p:nvPr/>
      </p:nvGrpSpPr>
      <p:grpSpPr>
        <a:xfrm>
          <a:off x="0" y="0"/>
          <a:ext cx="0" cy="0"/>
          <a:chOff x="0" y="0"/>
          <a:chExt cx="0" cy="0"/>
        </a:xfrm>
      </p:grpSpPr>
      <p:pic>
        <p:nvPicPr>
          <p:cNvPr id="192" name="Google Shape;192;p30"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193" name="Google Shape;193;p30"/>
          <p:cNvSpPr txBox="1"/>
          <p:nvPr/>
        </p:nvSpPr>
        <p:spPr>
          <a:xfrm>
            <a:off x="0" y="1648050"/>
            <a:ext cx="18129600" cy="831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val </a:t>
            </a:r>
            <a:r>
              <a:rPr b="1" lang="en" sz="2200">
                <a:solidFill>
                  <a:srgbClr val="BCBEC4"/>
                </a:solidFill>
                <a:highlight>
                  <a:srgbClr val="1E1F22"/>
                </a:highlight>
                <a:latin typeface="Courier New"/>
                <a:ea typeface="Courier New"/>
                <a:cs typeface="Courier New"/>
                <a:sym typeface="Courier New"/>
              </a:rPr>
              <a:t>scope = </a:t>
            </a:r>
            <a:r>
              <a:rPr b="1" i="1" lang="en" sz="2200">
                <a:solidFill>
                  <a:srgbClr val="BCBEC4"/>
                </a:solidFill>
                <a:highlight>
                  <a:srgbClr val="1E1F22"/>
                </a:highlight>
                <a:latin typeface="Courier New"/>
                <a:ea typeface="Courier New"/>
                <a:cs typeface="Courier New"/>
                <a:sym typeface="Courier New"/>
              </a:rPr>
              <a:t>CoroutineScope</a:t>
            </a:r>
            <a:r>
              <a:rPr b="1" lang="en" sz="2200">
                <a:solidFill>
                  <a:srgbClr val="BCBEC4"/>
                </a:solidFill>
                <a:highlight>
                  <a:srgbClr val="1E1F22"/>
                </a:highlight>
                <a:latin typeface="Courier New"/>
                <a:ea typeface="Courier New"/>
                <a:cs typeface="Courier New"/>
                <a:sym typeface="Courier New"/>
              </a:rPr>
              <a:t>(Dispatchers.</a:t>
            </a:r>
            <a:r>
              <a:rPr b="1" lang="en" sz="2200">
                <a:solidFill>
                  <a:srgbClr val="C77DBB"/>
                </a:solidFill>
                <a:highlight>
                  <a:srgbClr val="1E1F22"/>
                </a:highlight>
                <a:latin typeface="Courier New"/>
                <a:ea typeface="Courier New"/>
                <a:cs typeface="Courier New"/>
                <a:sym typeface="Courier New"/>
              </a:rPr>
              <a:t>IO</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val </a:t>
            </a:r>
            <a:r>
              <a:rPr b="1" lang="en" sz="2200">
                <a:solidFill>
                  <a:srgbClr val="BCBEC4"/>
                </a:solidFill>
                <a:highlight>
                  <a:srgbClr val="1E1F22"/>
                </a:highlight>
                <a:latin typeface="Courier New"/>
                <a:ea typeface="Courier New"/>
                <a:cs typeface="Courier New"/>
                <a:sym typeface="Courier New"/>
              </a:rPr>
              <a:t>client = </a:t>
            </a:r>
            <a:r>
              <a:rPr b="1" i="1" lang="en" sz="2200">
                <a:solidFill>
                  <a:srgbClr val="BCBEC4"/>
                </a:solidFill>
                <a:highlight>
                  <a:srgbClr val="1E1F22"/>
                </a:highlight>
                <a:latin typeface="Courier New"/>
                <a:ea typeface="Courier New"/>
                <a:cs typeface="Courier New"/>
                <a:sym typeface="Courier New"/>
              </a:rPr>
              <a:t>HttpClient</a:t>
            </a:r>
            <a:r>
              <a:rPr b="1" lang="en" sz="2200">
                <a:solidFill>
                  <a:srgbClr val="BCBEC4"/>
                </a:solidFill>
                <a:highlight>
                  <a:srgbClr val="1E1F22"/>
                </a:highlight>
                <a:latin typeface="Courier New"/>
                <a:ea typeface="Courier New"/>
                <a:cs typeface="Courier New"/>
                <a:sym typeface="Courier New"/>
              </a:rPr>
              <a:t>(CIO)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i="1" lang="en" sz="2200">
                <a:solidFill>
                  <a:srgbClr val="57AAF7"/>
                </a:solidFill>
                <a:highlight>
                  <a:srgbClr val="1E1F22"/>
                </a:highlight>
                <a:latin typeface="Courier New"/>
                <a:ea typeface="Courier New"/>
                <a:cs typeface="Courier New"/>
                <a:sym typeface="Courier New"/>
              </a:rPr>
              <a:t>setupCircuitBreaking</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scope.</a:t>
            </a:r>
            <a:r>
              <a:rPr b="1" i="1" lang="en" sz="2200">
                <a:solidFill>
                  <a:srgbClr val="57AAF7"/>
                </a:solidFill>
                <a:highlight>
                  <a:srgbClr val="1E1F22"/>
                </a:highlight>
                <a:latin typeface="Courier New"/>
                <a:ea typeface="Courier New"/>
                <a:cs typeface="Courier New"/>
                <a:sym typeface="Courier New"/>
              </a:rPr>
              <a:t>launch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while </a:t>
            </a:r>
            <a:r>
              <a:rPr b="1" lang="en" sz="2200">
                <a:solidFill>
                  <a:srgbClr val="BCBEC4"/>
                </a:solidFill>
                <a:highlight>
                  <a:srgbClr val="1E1F22"/>
                </a:highlight>
                <a:latin typeface="Courier New"/>
                <a:ea typeface="Courier New"/>
                <a:cs typeface="Courier New"/>
                <a:sym typeface="Courier New"/>
              </a:rPr>
              <a:t>(</a:t>
            </a:r>
            <a:r>
              <a:rPr b="1" i="1" lang="en" sz="2200">
                <a:solidFill>
                  <a:srgbClr val="C77DBB"/>
                </a:solidFill>
                <a:highlight>
                  <a:srgbClr val="1E1F22"/>
                </a:highlight>
                <a:latin typeface="Courier New"/>
                <a:ea typeface="Courier New"/>
                <a:cs typeface="Courier New"/>
                <a:sym typeface="Courier New"/>
              </a:rPr>
              <a:t>isActive</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logger.info(</a:t>
            </a:r>
            <a:r>
              <a:rPr b="1" lang="en" sz="2200">
                <a:solidFill>
                  <a:srgbClr val="6AAB73"/>
                </a:solidFill>
                <a:highlight>
                  <a:srgbClr val="1E1F22"/>
                </a:highlight>
                <a:latin typeface="Courier New"/>
                <a:ea typeface="Courier New"/>
                <a:cs typeface="Courier New"/>
                <a:sym typeface="Courier New"/>
              </a:rPr>
              <a:t>"Getting events"</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i="1" lang="en" sz="2200">
                <a:solidFill>
                  <a:srgbClr val="57AAF7"/>
                </a:solidFill>
                <a:highlight>
                  <a:srgbClr val="1E1F22"/>
                </a:highlight>
                <a:latin typeface="Courier New"/>
                <a:ea typeface="Courier New"/>
                <a:cs typeface="Courier New"/>
                <a:sym typeface="Courier New"/>
              </a:rPr>
              <a:t>runCatching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val </a:t>
            </a:r>
            <a:r>
              <a:rPr b="1" lang="en" sz="2200">
                <a:solidFill>
                  <a:srgbClr val="BCBEC4"/>
                </a:solidFill>
                <a:highlight>
                  <a:srgbClr val="1E1F22"/>
                </a:highlight>
                <a:latin typeface="Courier New"/>
                <a:ea typeface="Courier New"/>
                <a:cs typeface="Courier New"/>
                <a:sym typeface="Courier New"/>
              </a:rPr>
              <a:t>response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client.requestWithCircuitBreaker(</a:t>
            </a:r>
            <a:r>
              <a:rPr b="1" i="1" lang="en" sz="2200">
                <a:solidFill>
                  <a:srgbClr val="C77DBB"/>
                </a:solidFill>
                <a:highlight>
                  <a:srgbClr val="1E1F22"/>
                </a:highlight>
                <a:latin typeface="Courier New"/>
                <a:ea typeface="Courier New"/>
                <a:cs typeface="Courier New"/>
                <a:sym typeface="Courier New"/>
              </a:rPr>
              <a:t>strict</a:t>
            </a: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method </a:t>
            </a:r>
            <a:r>
              <a:rPr b="1" lang="en" sz="2200">
                <a:solidFill>
                  <a:srgbClr val="BCBEC4"/>
                </a:solidFill>
                <a:highlight>
                  <a:srgbClr val="1E1F22"/>
                </a:highlight>
                <a:latin typeface="Courier New"/>
                <a:ea typeface="Courier New"/>
                <a:cs typeface="Courier New"/>
                <a:sym typeface="Courier New"/>
              </a:rPr>
              <a:t>= </a:t>
            </a:r>
            <a:r>
              <a:rPr b="1" lang="en" sz="2200">
                <a:solidFill>
                  <a:srgbClr val="C77DBB"/>
                </a:solidFill>
                <a:highlight>
                  <a:srgbClr val="1E1F22"/>
                </a:highlight>
                <a:latin typeface="Courier New"/>
                <a:ea typeface="Courier New"/>
                <a:cs typeface="Courier New"/>
                <a:sym typeface="Courier New"/>
              </a:rPr>
              <a:t>Get</a:t>
            </a:r>
            <a:endParaRPr b="1" sz="2200">
              <a:solidFill>
                <a:srgbClr val="C77DBB"/>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77DBB"/>
                </a:solidFill>
                <a:highlight>
                  <a:srgbClr val="1E1F22"/>
                </a:highlight>
                <a:latin typeface="Courier New"/>
                <a:ea typeface="Courier New"/>
                <a:cs typeface="Courier New"/>
                <a:sym typeface="Courier New"/>
              </a:rPr>
              <a:t>                   </a:t>
            </a:r>
            <a:r>
              <a:rPr b="1" i="1" lang="en" sz="2200">
                <a:solidFill>
                  <a:srgbClr val="57AAF7"/>
                </a:solidFill>
                <a:highlight>
                  <a:srgbClr val="1E1F22"/>
                </a:highlight>
                <a:latin typeface="Courier New"/>
                <a:ea typeface="Courier New"/>
                <a:cs typeface="Courier New"/>
                <a:sym typeface="Courier New"/>
              </a:rPr>
              <a:t>url</a:t>
            </a:r>
            <a:r>
              <a:rPr b="1" lang="en" sz="2200">
                <a:solidFill>
                  <a:srgbClr val="BCBEC4"/>
                </a:solidFill>
                <a:highlight>
                  <a:srgbClr val="1E1F22"/>
                </a:highlight>
                <a:latin typeface="Courier New"/>
                <a:ea typeface="Courier New"/>
                <a:cs typeface="Courier New"/>
                <a:sym typeface="Courier New"/>
              </a:rPr>
              <a:t>(</a:t>
            </a:r>
            <a:r>
              <a:rPr b="1" lang="en" sz="2200">
                <a:solidFill>
                  <a:srgbClr val="6AAB73"/>
                </a:solidFill>
                <a:highlight>
                  <a:srgbClr val="1E1F22"/>
                </a:highlight>
                <a:latin typeface="Courier New"/>
                <a:ea typeface="Courier New"/>
                <a:cs typeface="Courier New"/>
                <a:sym typeface="Courier New"/>
              </a:rPr>
              <a:t>"http://localhost:</a:t>
            </a:r>
            <a:r>
              <a:rPr b="1" lang="en" sz="2200">
                <a:solidFill>
                  <a:srgbClr val="CF8E6D"/>
                </a:solidFill>
                <a:highlight>
                  <a:srgbClr val="1E1F22"/>
                </a:highlight>
                <a:latin typeface="Courier New"/>
                <a:ea typeface="Courier New"/>
                <a:cs typeface="Courier New"/>
                <a:sym typeface="Courier New"/>
              </a:rPr>
              <a:t>$</a:t>
            </a:r>
            <a:r>
              <a:rPr b="1" i="1" lang="en" sz="2200">
                <a:solidFill>
                  <a:srgbClr val="C77DBB"/>
                </a:solidFill>
                <a:highlight>
                  <a:srgbClr val="1E1F22"/>
                </a:highlight>
                <a:latin typeface="Courier New"/>
                <a:ea typeface="Courier New"/>
                <a:cs typeface="Courier New"/>
                <a:sym typeface="Courier New"/>
              </a:rPr>
              <a:t>CONSUMER_PORT</a:t>
            </a:r>
            <a:r>
              <a:rPr b="1" lang="en" sz="2200">
                <a:solidFill>
                  <a:srgbClr val="6AAB73"/>
                </a:solidFill>
                <a:highlight>
                  <a:srgbClr val="1E1F22"/>
                </a:highlight>
                <a:latin typeface="Courier New"/>
                <a:ea typeface="Courier New"/>
                <a:cs typeface="Courier New"/>
                <a:sym typeface="Courier New"/>
              </a:rPr>
              <a:t>/event"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logger.info(</a:t>
            </a:r>
            <a:r>
              <a:rPr b="1" lang="en" sz="2200">
                <a:solidFill>
                  <a:srgbClr val="6AAB73"/>
                </a:solidFill>
                <a:highlight>
                  <a:srgbClr val="1E1F22"/>
                </a:highlight>
                <a:latin typeface="Courier New"/>
                <a:ea typeface="Courier New"/>
                <a:cs typeface="Courier New"/>
                <a:sym typeface="Courier New"/>
              </a:rPr>
              <a:t>"Events Response: </a:t>
            </a:r>
            <a:r>
              <a:rPr b="1" lang="en" sz="2200">
                <a:solidFill>
                  <a:srgbClr val="CF8E6D"/>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response</a:t>
            </a:r>
            <a:r>
              <a:rPr b="1" lang="en" sz="2200">
                <a:solidFill>
                  <a:srgbClr val="6AAB73"/>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r>
              <a:rPr b="1" i="1" lang="en" sz="2200">
                <a:solidFill>
                  <a:srgbClr val="57AAF7"/>
                </a:solidFill>
                <a:highlight>
                  <a:srgbClr val="1E1F22"/>
                </a:highlight>
                <a:latin typeface="Courier New"/>
                <a:ea typeface="Courier New"/>
                <a:cs typeface="Courier New"/>
                <a:sym typeface="Courier New"/>
              </a:rPr>
              <a:t>onFailure </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logger.error(</a:t>
            </a:r>
            <a:r>
              <a:rPr b="1" lang="en" sz="2200">
                <a:solidFill>
                  <a:srgbClr val="6AAB73"/>
                </a:solidFill>
                <a:highlight>
                  <a:srgbClr val="1E1F22"/>
                </a:highlight>
                <a:latin typeface="Courier New"/>
                <a:ea typeface="Courier New"/>
                <a:cs typeface="Courier New"/>
                <a:sym typeface="Courier New"/>
              </a:rPr>
              <a:t>"Error: </a:t>
            </a:r>
            <a:r>
              <a:rPr b="1" lang="en" sz="2200">
                <a:solidFill>
                  <a:srgbClr val="CF8E6D"/>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it::</a:t>
            </a:r>
            <a:r>
              <a:rPr b="1" lang="en" sz="2200">
                <a:solidFill>
                  <a:srgbClr val="CF8E6D"/>
                </a:solidFill>
                <a:highlight>
                  <a:srgbClr val="1E1F22"/>
                </a:highlight>
                <a:latin typeface="Courier New"/>
                <a:ea typeface="Courier New"/>
                <a:cs typeface="Courier New"/>
                <a:sym typeface="Courier New"/>
              </a:rPr>
              <a:t>class</a:t>
            </a:r>
            <a:r>
              <a:rPr b="1" lang="en" sz="2200">
                <a:solidFill>
                  <a:srgbClr val="BCBEC4"/>
                </a:solidFill>
                <a:highlight>
                  <a:srgbClr val="1E1F22"/>
                </a:highlight>
                <a:latin typeface="Courier New"/>
                <a:ea typeface="Courier New"/>
                <a:cs typeface="Courier New"/>
                <a:sym typeface="Courier New"/>
              </a:rPr>
              <a:t>.</a:t>
            </a:r>
            <a:r>
              <a:rPr b="1" lang="en" sz="2200">
                <a:solidFill>
                  <a:srgbClr val="C77DBB"/>
                </a:solidFill>
                <a:highlight>
                  <a:srgbClr val="1E1F22"/>
                </a:highlight>
                <a:latin typeface="Courier New"/>
                <a:ea typeface="Courier New"/>
                <a:cs typeface="Courier New"/>
                <a:sym typeface="Courier New"/>
              </a:rPr>
              <a:t>simpleName</a:t>
            </a:r>
            <a:r>
              <a:rPr b="1" lang="en" sz="2200">
                <a:solidFill>
                  <a:srgbClr val="CF8E6D"/>
                </a:solidFill>
                <a:highlight>
                  <a:srgbClr val="1E1F22"/>
                </a:highlight>
                <a:latin typeface="Courier New"/>
                <a:ea typeface="Courier New"/>
                <a:cs typeface="Courier New"/>
                <a:sym typeface="Courier New"/>
              </a:rPr>
              <a:t>}</a:t>
            </a:r>
            <a:r>
              <a:rPr b="1" lang="en" sz="2200">
                <a:solidFill>
                  <a:srgbClr val="6AAB73"/>
                </a:solidFill>
                <a:highlight>
                  <a:srgbClr val="1E1F22"/>
                </a:highlight>
                <a:latin typeface="Courier New"/>
                <a:ea typeface="Courier New"/>
                <a:cs typeface="Courier New"/>
                <a:sym typeface="Courier New"/>
              </a:rPr>
              <a:t>: </a:t>
            </a:r>
            <a:r>
              <a:rPr b="1" lang="en" sz="2200">
                <a:solidFill>
                  <a:srgbClr val="CF8E6D"/>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it.</a:t>
            </a:r>
            <a:r>
              <a:rPr b="1" lang="en" sz="2200">
                <a:solidFill>
                  <a:srgbClr val="C77DBB"/>
                </a:solidFill>
                <a:highlight>
                  <a:srgbClr val="1E1F22"/>
                </a:highlight>
                <a:latin typeface="Courier New"/>
                <a:ea typeface="Courier New"/>
                <a:cs typeface="Courier New"/>
                <a:sym typeface="Courier New"/>
              </a:rPr>
              <a:t>message</a:t>
            </a:r>
            <a:r>
              <a:rPr b="1" lang="en" sz="2200">
                <a:solidFill>
                  <a:srgbClr val="CF8E6D"/>
                </a:solidFill>
                <a:highlight>
                  <a:srgbClr val="1E1F22"/>
                </a:highlight>
                <a:latin typeface="Courier New"/>
                <a:ea typeface="Courier New"/>
                <a:cs typeface="Courier New"/>
                <a:sym typeface="Courier New"/>
              </a:rPr>
              <a:t>}</a:t>
            </a:r>
            <a:r>
              <a:rPr b="1" lang="en" sz="2200">
                <a:solidFill>
                  <a:srgbClr val="6AAB73"/>
                </a:solidFill>
                <a:highlight>
                  <a:srgbClr val="1E1F22"/>
                </a:highlight>
                <a:latin typeface="Courier New"/>
                <a:ea typeface="Courier New"/>
                <a:cs typeface="Courier New"/>
                <a:sym typeface="Courier New"/>
              </a:rPr>
              <a:t>"</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delay(</a:t>
            </a:r>
            <a:r>
              <a:rPr b="1" lang="en" sz="2200">
                <a:solidFill>
                  <a:srgbClr val="2AACB8"/>
                </a:solidFill>
                <a:highlight>
                  <a:srgbClr val="1E1F22"/>
                </a:highlight>
                <a:latin typeface="Courier New"/>
                <a:ea typeface="Courier New"/>
                <a:cs typeface="Courier New"/>
                <a:sym typeface="Courier New"/>
              </a:rPr>
              <a:t>1</a:t>
            </a:r>
            <a:r>
              <a:rPr b="1" lang="en" sz="2200">
                <a:solidFill>
                  <a:srgbClr val="BCBEC4"/>
                </a:solidFill>
                <a:highlight>
                  <a:srgbClr val="1E1F22"/>
                </a:highlight>
                <a:latin typeface="Courier New"/>
                <a:ea typeface="Courier New"/>
                <a:cs typeface="Courier New"/>
                <a:sym typeface="Courier New"/>
              </a:rPr>
              <a:t>.</a:t>
            </a:r>
            <a:r>
              <a:rPr b="1" i="1" lang="en" sz="2200">
                <a:solidFill>
                  <a:srgbClr val="C77DBB"/>
                </a:solidFill>
                <a:highlight>
                  <a:srgbClr val="1E1F22"/>
                </a:highlight>
                <a:latin typeface="Courier New"/>
                <a:ea typeface="Courier New"/>
                <a:cs typeface="Courier New"/>
                <a:sym typeface="Courier New"/>
              </a:rPr>
              <a:t>seconds</a:t>
            </a: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   }</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BCBEC4"/>
                </a:solidFill>
                <a:highlight>
                  <a:srgbClr val="1E1F22"/>
                </a:highlight>
                <a:latin typeface="Courier New"/>
                <a:ea typeface="Courier New"/>
                <a:cs typeface="Courier New"/>
                <a:sym typeface="Courier New"/>
              </a:rPr>
              <a:t>}</a:t>
            </a:r>
            <a:endParaRPr b="1" sz="2200">
              <a:solidFill>
                <a:srgbClr val="BCBEC4"/>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p:txBody>
      </p:sp>
      <p:sp>
        <p:nvSpPr>
          <p:cNvPr id="194" name="Google Shape;194;p30"/>
          <p:cNvSpPr txBox="1"/>
          <p:nvPr/>
        </p:nvSpPr>
        <p:spPr>
          <a:xfrm>
            <a:off x="1485325" y="194925"/>
            <a:ext cx="15231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Resilient</a:t>
            </a:r>
            <a:r>
              <a:rPr lang="en" sz="8000">
                <a:solidFill>
                  <a:schemeClr val="lt1"/>
                </a:solidFill>
                <a:latin typeface="Inter SemiBold"/>
                <a:ea typeface="Inter SemiBold"/>
                <a:cs typeface="Inter SemiBold"/>
                <a:sym typeface="Inter SemiBold"/>
              </a:rPr>
              <a:t> </a:t>
            </a:r>
            <a:r>
              <a:rPr lang="en" sz="8000">
                <a:solidFill>
                  <a:schemeClr val="lt1"/>
                </a:solidFill>
                <a:latin typeface="Inter SemiBold"/>
                <a:ea typeface="Inter SemiBold"/>
                <a:cs typeface="Inter SemiBold"/>
                <a:sym typeface="Inter SemiBold"/>
              </a:rPr>
              <a:t>Client</a:t>
            </a:r>
            <a:endParaRPr sz="8000">
              <a:solidFill>
                <a:schemeClr val="lt1"/>
              </a:solidFill>
              <a:latin typeface="Inter SemiBold"/>
              <a:ea typeface="Inter SemiBold"/>
              <a:cs typeface="Inter SemiBold"/>
              <a:sym typeface="Inter Semi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14" st="1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15" st="1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16" st="1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17" st="1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18" st="1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19" st="1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20" st="2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21" st="2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22" st="2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3">
                                            <p:txEl>
                                              <p:pRg end="23" st="2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8" name="Shape 198"/>
        <p:cNvGrpSpPr/>
        <p:nvPr/>
      </p:nvGrpSpPr>
      <p:grpSpPr>
        <a:xfrm>
          <a:off x="0" y="0"/>
          <a:ext cx="0" cy="0"/>
          <a:chOff x="0" y="0"/>
          <a:chExt cx="0" cy="0"/>
        </a:xfrm>
      </p:grpSpPr>
      <p:pic>
        <p:nvPicPr>
          <p:cNvPr id="199" name="Google Shape;199;p31"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200" name="Google Shape;200;p31"/>
          <p:cNvSpPr txBox="1"/>
          <p:nvPr/>
        </p:nvSpPr>
        <p:spPr>
          <a:xfrm>
            <a:off x="0" y="1648050"/>
            <a:ext cx="18129600" cy="831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12:41:06.055 [main] INFO  o.a.k.c.p.KafkaProducer - [Producer clientId=producer] Instantiated an idempotent producer.</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12:41:06.088 [main] INFO  o.a.k.c.p.ProducerConfig - These configurations '[schema.registry.url]' were supplied but are not used yet.</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12:41:06.090 [main] INFO  o.a.k.c.u.AppInfoParser - Kafka version: 7.7.1-ccs</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12:41:06.090 [main] INFO  o.a.k.c.u.AppInfoParser - Kafka commitId: 91d86f33092378c8</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12:41:06.090 [main] INFO  o.a.k.c.u.AppInfoParser - Kafka startTimeMs: 1747910466089</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12:41:06.092 [main] INFO  1 - Kafka producer setup finished</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12:41:06.092 [main] INFO  1 - Application started in 1.26 seconds.</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12:41:06.093 [main] INFO  1 - Application started hook triggered</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12:41:06.098 [r-worker-2] INFO  1 - Responding at http://0.0.0.0:8082</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12:41:06.348 [| producer] INFO  o.a.k.c.Metadata - [Producer clientId=producer] Cluster ID: AQ-YVRs1QqudE24o7XJF-Q</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12:41:06.349 [| producer] INFO  o.a.k.c.p.i.TransactionManager - [Producer clientId=producer] ProducerId set to 9 with epoch 0</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12:41:10.017 [r-worker-6] INFO  1 - Sending event: Hello from producer 1</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12:41:25.010 [r-worker-6] INFO  1 - Sending event: Hello from producer 1</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12:41:34.007 [r-worker-6] INFO  1 - Sending event: Hello from producer 1</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12:41:40.010 [r-worker-3] INFO  1 - Sending event: Hello from producer 1</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12:41:52.010 [r-worker-5] INFO  1 - Sending event: Hello from producer 1</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12:42:01.009 [r-worker-3] INFO  1 - Sending event: Hello from producer 1</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12:42:04.019 [r-worker-3] INFO  1 - Sending event: Hello from producer 1</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12:42:13.008 [r-worker-2] INFO  1 - Sending event: Hello from producer 1</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p:txBody>
      </p:sp>
      <p:sp>
        <p:nvSpPr>
          <p:cNvPr id="201" name="Google Shape;201;p31"/>
          <p:cNvSpPr txBox="1"/>
          <p:nvPr/>
        </p:nvSpPr>
        <p:spPr>
          <a:xfrm>
            <a:off x="1485325" y="194925"/>
            <a:ext cx="15231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Our system in action</a:t>
            </a:r>
            <a:endParaRPr sz="8000">
              <a:solidFill>
                <a:schemeClr val="lt1"/>
              </a:solidFill>
              <a:latin typeface="Inter SemiBold"/>
              <a:ea typeface="Inter SemiBold"/>
              <a:cs typeface="Inter SemiBold"/>
              <a:sym typeface="Inter SemiBo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5" name="Shape 205"/>
        <p:cNvGrpSpPr/>
        <p:nvPr/>
      </p:nvGrpSpPr>
      <p:grpSpPr>
        <a:xfrm>
          <a:off x="0" y="0"/>
          <a:ext cx="0" cy="0"/>
          <a:chOff x="0" y="0"/>
          <a:chExt cx="0" cy="0"/>
        </a:xfrm>
      </p:grpSpPr>
      <p:pic>
        <p:nvPicPr>
          <p:cNvPr id="206" name="Google Shape;206;p32"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207" name="Google Shape;207;p32"/>
          <p:cNvSpPr txBox="1"/>
          <p:nvPr/>
        </p:nvSpPr>
        <p:spPr>
          <a:xfrm>
            <a:off x="0" y="1648050"/>
            <a:ext cx="18129600" cy="831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12:41:06.805 [main] INFO  o.a.k.c.p.KafkaProducer - [Producer clientId=producer] Instantiated an idempotent producer.</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12:41:06.831 [main] INFO  o.a.k.c.p.ProducerConfig - These configurations '[schema.registry.url]' were supplied but are not used yet.</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12:41:06.833 [main] INFO  o.a.k.c.u.AppInfoParser - Kafka version: 7.7.1-ccs</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12:41:06.833 [main] INFO  o.a.k.c.u.AppInfoParser - Kafka commitId: 91d86f33092378c8</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12:41:06.833 [main] INFO  o.a.k.c.u.AppInfoParser - Kafka startTimeMs: 1747910466832</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12:41:06.835 [main] INFO  2 - Kafka producer setup finished</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12:41:06.837 [main] INFO  2 - Application started in 0.69 seconds.</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12:41:06.837 [main] INFO  2 - Application started hook triggered</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12:41:06.842 [r-worker-2] INFO  2 - Responding at http://0.0.0.0:8083</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12:41:06.993 [| producer] INFO  o.a.k.c.Metadata - [Producer clientId=producer] Cluster ID: AQ-YVRs1QqudE24o7XJF-Q</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12:41:06.994 [| producer] INFO  o.a.k.c.p.i.TransactionManager - [Producer clientId=producer] ProducerId set to 10 with epoch 0</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12:41:07.027 [r-worker-2] INFO  2 - Sending event: Hello from producer 2</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12:41:13.010 [r-worker-3] INFO  2 - Sending event: Hello from producer 2</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12:41:16.008 [r-worker-3] INFO  2 - Sending event: Hello from producer 2</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12:41:19.015 [r-worker-2] INFO  2 - Sending event: Hello from producer 2</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12:41:22.012 [r-worker-2] INFO  2 - Sending event: Hello from producer 2</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12:41:28.005 [r-worker-7] INFO  2 - Sending event: Hello from producer 2</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12:41:31.008 [r-worker-6] INFO  2 - Sending event: Hello from producer 2</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12:41:37.007 [r-worker-1] INFO  2 - Sending event: Hello from producer 2</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p:txBody>
      </p:sp>
      <p:sp>
        <p:nvSpPr>
          <p:cNvPr id="208" name="Google Shape;208;p32"/>
          <p:cNvSpPr txBox="1"/>
          <p:nvPr/>
        </p:nvSpPr>
        <p:spPr>
          <a:xfrm>
            <a:off x="1485325" y="194925"/>
            <a:ext cx="15231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Our system in action</a:t>
            </a:r>
            <a:endParaRPr sz="8000">
              <a:solidFill>
                <a:schemeClr val="lt1"/>
              </a:solidFill>
              <a:latin typeface="Inter SemiBold"/>
              <a:ea typeface="Inter SemiBold"/>
              <a:cs typeface="Inter SemiBold"/>
              <a:sym typeface="Inter SemiBo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2" name="Shape 212"/>
        <p:cNvGrpSpPr/>
        <p:nvPr/>
      </p:nvGrpSpPr>
      <p:grpSpPr>
        <a:xfrm>
          <a:off x="0" y="0"/>
          <a:ext cx="0" cy="0"/>
          <a:chOff x="0" y="0"/>
          <a:chExt cx="0" cy="0"/>
        </a:xfrm>
      </p:grpSpPr>
      <p:pic>
        <p:nvPicPr>
          <p:cNvPr id="213" name="Google Shape;213;p33"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214" name="Google Shape;214;p33"/>
          <p:cNvSpPr txBox="1"/>
          <p:nvPr/>
        </p:nvSpPr>
        <p:spPr>
          <a:xfrm>
            <a:off x="0" y="1648050"/>
            <a:ext cx="18129600" cy="8311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12:41:06.312 [main] INFO  o.a.k.c.u.AppInfoParser - Kafka version: 7.7.1-ccs</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12:41:06.312 [main] INFO  o.a.k.c.u.AppInfoParser - Kafka commitId: 91d86f33092378c8</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12:41:06.312 [main] INFO  o.a.k.c.u.AppInfoParser - Kafka startTimeMs: 1747910466311</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12:41:06.334 [main] INFO  i.k.s.Application - Kafka consumer setup finished</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12:41:06.335 [main] INFO  i.k.s.Application - Application started in 0.652 seconds.</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12:41:06.335 [main] INFO  i.k.s.Application - Application started hook triggered</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12:41:06.349 [main] INFO  i.k.s.Application - Started kafka consumer</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12:41:06.355 [r-worker-1] INFO  o.a.k.c.c.i.LegacyKafkaConsumer - [Consumer clientId=consumer, groupId=consumer-group] Subscribed to topic(s): events</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12:41:06.382 [r-worker-2] INFO  i.k.s.Application - Responding at http://0.0.0.0:8084</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12:41:07.375 [r-worker-1] INFO  i.k.s.Application - Received event: Hello from producer 2</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12:41:10.162 [r-worker-1] INFO  i.k.s.Application - Received event: Hello from producer 1</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12:41:13.021 [r-worker-1] INFO  i.k.s.Application - Received event: Hello from producer 2</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12:41:16.013 [r-worker-1] INFO  i.k.s.Application - Received event: Hello from producer 2</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12:41:19.025 [r-worker-1] INFO  i.k.s.Application - Received event: Hello from producer 2</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12:41:22.018 [r-worker-1] INFO  i.k.s.Application - Received event: Hello from producer 2</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12:41:25.016 [r-worker-1] INFO  i.k.s.Application - Received event: Hello from producer 1</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12:41:28.012 [r-worker-1] INFO  i.k.s.Application - Received event: Hello from producer 2</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12:41:31.013 [r-worker-1] INFO  i.k.s.Application - Received event: Hello from producer 2</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12:41:34.012 [r-worker-1] INFO  i.k.s.Application - Received event: Hello from producer 1</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12:41:37.012 [r-worker-1] INFO  i.k.s.Application - Received event: Hello from producer 2</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12:41:40.025 [r-worker-1] INFO  i.k.s.Application - Received event: Hello from producer 1</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2200">
                <a:solidFill>
                  <a:srgbClr val="CF8E6D"/>
                </a:solidFill>
                <a:highlight>
                  <a:srgbClr val="1E1F22"/>
                </a:highlight>
                <a:latin typeface="Courier New"/>
                <a:ea typeface="Courier New"/>
                <a:cs typeface="Courier New"/>
                <a:sym typeface="Courier New"/>
              </a:rPr>
              <a:t>12:41:43.015 [r-worker-1] INFO  i.k.s.Application - Received event: Hello from producer 2</a:t>
            </a:r>
            <a:endParaRPr b="1" sz="22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2200">
              <a:solidFill>
                <a:srgbClr val="CF8E6D"/>
              </a:solidFill>
              <a:highlight>
                <a:srgbClr val="1E1F22"/>
              </a:highlight>
              <a:latin typeface="Courier New"/>
              <a:ea typeface="Courier New"/>
              <a:cs typeface="Courier New"/>
              <a:sym typeface="Courier New"/>
            </a:endParaRPr>
          </a:p>
        </p:txBody>
      </p:sp>
      <p:sp>
        <p:nvSpPr>
          <p:cNvPr id="215" name="Google Shape;215;p33"/>
          <p:cNvSpPr txBox="1"/>
          <p:nvPr/>
        </p:nvSpPr>
        <p:spPr>
          <a:xfrm>
            <a:off x="1485325" y="194925"/>
            <a:ext cx="15231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Our system in action</a:t>
            </a:r>
            <a:endParaRPr sz="8000">
              <a:solidFill>
                <a:schemeClr val="lt1"/>
              </a:solidFill>
              <a:latin typeface="Inter SemiBold"/>
              <a:ea typeface="Inter SemiBold"/>
              <a:cs typeface="Inter SemiBold"/>
              <a:sym typeface="Inter SemiBo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9" name="Shape 219"/>
        <p:cNvGrpSpPr/>
        <p:nvPr/>
      </p:nvGrpSpPr>
      <p:grpSpPr>
        <a:xfrm>
          <a:off x="0" y="0"/>
          <a:ext cx="0" cy="0"/>
          <a:chOff x="0" y="0"/>
          <a:chExt cx="0" cy="0"/>
        </a:xfrm>
      </p:grpSpPr>
      <p:pic>
        <p:nvPicPr>
          <p:cNvPr id="220" name="Google Shape;220;p34" title="Screenshot 2025-05-20 at 21.56.42.png"/>
          <p:cNvPicPr preferRelativeResize="0"/>
          <p:nvPr/>
        </p:nvPicPr>
        <p:blipFill>
          <a:blip r:embed="rId3">
            <a:alphaModFix/>
          </a:blip>
          <a:stretch>
            <a:fillRect/>
          </a:stretch>
        </p:blipFill>
        <p:spPr>
          <a:xfrm>
            <a:off x="0" y="67235"/>
            <a:ext cx="18288000" cy="10219765"/>
          </a:xfrm>
          <a:prstGeom prst="rect">
            <a:avLst/>
          </a:prstGeom>
          <a:noFill/>
          <a:ln>
            <a:noFill/>
          </a:ln>
        </p:spPr>
      </p:pic>
      <p:sp>
        <p:nvSpPr>
          <p:cNvPr id="221" name="Google Shape;221;p34"/>
          <p:cNvSpPr txBox="1"/>
          <p:nvPr/>
        </p:nvSpPr>
        <p:spPr>
          <a:xfrm>
            <a:off x="0" y="1648050"/>
            <a:ext cx="18129600" cy="8727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13:12:43.003 [-worker-12] INFO  Client: 0 - Events Response: {"time":"13:12:40","message":"Hello from producer 2"}</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13:12:43.004 [r-worker-3] INFO  Client: 1 - Events Response: {"time":"13:12:40","message":"Hello from producer 2"}</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13:12:44.018 [r-worker-2] INFO  Client: 0 - Events Response: {"time":"13:12:40","message":"Hello from producer 2"}</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13:12:44.018 [-worker-10] INFO  Client: 1 - Events Response: {"time":"13:12:40","message":"Hello from producer 2"}</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13:12:45.032 [r-worker-2] INFO  Client: 0 - Events Response: {"time":"13:12:40","message":"Hello from producer 2"}</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13:12:45.037 [r-worker-5] INFO  Client: 1 - Events Response: Rate limit exceeded: Insufficient tokens to accept call. tokens: 0.0, measured in calls of size 1. call size: 1.0</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13:12:46.041 [-worker-19] INFO  Client: 0 - Events Response: Rate limit exceeded: Insufficient tokens to accept call. tokens: 0.0, measured in calls of size 1. call size: 1.0</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13:12:46.042 [-worker-14] INFO  Client: 1 - Events Response: Rate limit exceeded: Insufficient tokens to accept call. tokens: 0.0, measured in calls of size 1. call size: 1.0</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13:12:47.047 [r-worker-7] ERROR Client: 1 - Error: CircuitBreakerException: Action failed more than 1 times, subsequent calls will be prevented until action is successful again</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13:12:47.054 [r-worker-4] INFO  Client: 0 - Events Response: Rate limit exceeded: Insufficient tokens to accept call. tokens: 0.0, measured in calls of size 1. call size: 1.0</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13:12:48.050 [-worker-19] ERROR Client: 1 - Error: CircuitBreakerException: Action failed more than 1 times, subsequent calls will be prevented until action is successful again</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13:12:48.055 [-worker-19] ERROR Client: 0 - Error: CircuitBreakerException: Action failed more than 1 times, subsequent calls will be prevented until action is successful again</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13:12:49.058 [r-worker-7] ERROR Client: 0 - Error: CircuitBreakerException: Action failed more than 1 times, subsequent calls will be prevented until action is successful again</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13:12:49.058 [r-worker-4] ERROR Client: 1 - Error: CircuitBreakerException: Action failed more than 1 times, subsequent calls will be prevented until action is successful again</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13:12:50.065 [-worker-14] ERROR Client: 1 - Error: CircuitBreakerException: Action failed more than 1 times, subsequent calls will be prevented until action is successful again</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13:12:50.066 [r-worker-4] ERROR Client: 0 - Error: CircuitBreakerException: Action failed more than 1 times, subsequent calls will be prevented until action is successful again</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13:12:51.073 [r-worker-8] ERROR Client: 0 - Error: CircuitBreakerException: Action failed more than 1 times, subsequent calls will be prevented until action is successful again</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13:12:51.081 [-worker-16] INFO  Client: 1 - Events Response: {"time":"13:12:40","message":"Hello from producer 2"}</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13:12:52.088 [-worker-14] INFO  Client: 0 - Events Response: Rate limit exceeded: Insufficient tokens to accept call. tokens: 0.0, measured in calls of size 1. call size: 1.0</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13:12:52.088 [-worker-15] INFO  Client: 1 - Events Response: Rate limit exceeded: Insufficient tokens to accept call. tokens: 0.0, measured in calls of size 1. call size: 1.0</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rPr b="1" lang="en" sz="1500">
                <a:solidFill>
                  <a:srgbClr val="CF8E6D"/>
                </a:solidFill>
                <a:highlight>
                  <a:srgbClr val="1E1F22"/>
                </a:highlight>
                <a:latin typeface="Courier New"/>
                <a:ea typeface="Courier New"/>
                <a:cs typeface="Courier New"/>
                <a:sym typeface="Courier New"/>
              </a:rPr>
              <a:t>13:12:53.102 [-worker-17] INFO  Client: 1 - Events Response: Rate limit exceeded: Insufficient tokens to accept call. tokens: 0.0, measured in calls of size 1. call size: 1.0</a:t>
            </a:r>
            <a:endParaRPr b="1" sz="1500">
              <a:solidFill>
                <a:srgbClr val="CF8E6D"/>
              </a:solidFill>
              <a:highlight>
                <a:srgbClr val="1E1F22"/>
              </a:highlight>
              <a:latin typeface="Courier New"/>
              <a:ea typeface="Courier New"/>
              <a:cs typeface="Courier New"/>
              <a:sym typeface="Courier New"/>
            </a:endParaRPr>
          </a:p>
          <a:p>
            <a:pPr indent="0" lvl="0" marL="0" rtl="0" algn="l">
              <a:spcBef>
                <a:spcPts val="0"/>
              </a:spcBef>
              <a:spcAft>
                <a:spcPts val="0"/>
              </a:spcAft>
              <a:buNone/>
            </a:pPr>
            <a:r>
              <a:t/>
            </a:r>
            <a:endParaRPr b="1" sz="1500">
              <a:solidFill>
                <a:srgbClr val="CF8E6D"/>
              </a:solidFill>
              <a:highlight>
                <a:srgbClr val="1E1F22"/>
              </a:highlight>
              <a:latin typeface="Courier New"/>
              <a:ea typeface="Courier New"/>
              <a:cs typeface="Courier New"/>
              <a:sym typeface="Courier New"/>
            </a:endParaRPr>
          </a:p>
        </p:txBody>
      </p:sp>
      <p:sp>
        <p:nvSpPr>
          <p:cNvPr id="222" name="Google Shape;222;p34"/>
          <p:cNvSpPr txBox="1"/>
          <p:nvPr/>
        </p:nvSpPr>
        <p:spPr>
          <a:xfrm>
            <a:off x="1485325" y="194925"/>
            <a:ext cx="15231300" cy="13686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8000">
                <a:solidFill>
                  <a:schemeClr val="lt1"/>
                </a:solidFill>
                <a:latin typeface="Inter SemiBold"/>
                <a:ea typeface="Inter SemiBold"/>
                <a:cs typeface="Inter SemiBold"/>
                <a:sym typeface="Inter SemiBold"/>
              </a:rPr>
              <a:t>Our system in action</a:t>
            </a:r>
            <a:endParaRPr sz="8000">
              <a:solidFill>
                <a:schemeClr val="lt1"/>
              </a:solidFill>
              <a:latin typeface="Inter SemiBold"/>
              <a:ea typeface="Inter SemiBold"/>
              <a:cs typeface="Inter SemiBold"/>
              <a:sym typeface="Inter SemiBo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022"/>
        </a:solidFill>
      </p:bgPr>
    </p:bg>
    <p:spTree>
      <p:nvGrpSpPr>
        <p:cNvPr id="226" name="Shape 226"/>
        <p:cNvGrpSpPr/>
        <p:nvPr/>
      </p:nvGrpSpPr>
      <p:grpSpPr>
        <a:xfrm>
          <a:off x="0" y="0"/>
          <a:ext cx="0" cy="0"/>
          <a:chOff x="0" y="0"/>
          <a:chExt cx="0" cy="0"/>
        </a:xfrm>
      </p:grpSpPr>
      <p:sp>
        <p:nvSpPr>
          <p:cNvPr id="227" name="Google Shape;227;p35"/>
          <p:cNvSpPr txBox="1"/>
          <p:nvPr/>
        </p:nvSpPr>
        <p:spPr>
          <a:xfrm>
            <a:off x="762000" y="9196605"/>
            <a:ext cx="11082000" cy="389400"/>
          </a:xfrm>
          <a:prstGeom prst="rect">
            <a:avLst/>
          </a:prstGeom>
          <a:noFill/>
          <a:ln>
            <a:noFill/>
          </a:ln>
        </p:spPr>
        <p:txBody>
          <a:bodyPr anchorCtr="0" anchor="b" bIns="0" lIns="0" spcFirstLastPara="1" rIns="0" wrap="square" tIns="0">
            <a:noAutofit/>
          </a:bodyPr>
          <a:lstStyle/>
          <a:p>
            <a:pPr indent="0" lvl="0" marL="0" rtl="0" algn="l">
              <a:lnSpc>
                <a:spcPct val="91000"/>
              </a:lnSpc>
              <a:spcBef>
                <a:spcPts val="0"/>
              </a:spcBef>
              <a:spcAft>
                <a:spcPts val="0"/>
              </a:spcAft>
              <a:buClr>
                <a:srgbClr val="000000"/>
              </a:buClr>
              <a:buSzPts val="1100"/>
              <a:buFont typeface="Arial"/>
              <a:buNone/>
            </a:pPr>
            <a:r>
              <a:rPr lang="en" sz="2400">
                <a:solidFill>
                  <a:schemeClr val="lt1"/>
                </a:solidFill>
                <a:latin typeface="Inter"/>
                <a:ea typeface="Inter"/>
                <a:cs typeface="Inter"/>
                <a:sym typeface="Inter"/>
              </a:rPr>
              <a:t>Ido Flax</a:t>
            </a:r>
            <a:endParaRPr sz="2400">
              <a:solidFill>
                <a:schemeClr val="lt1"/>
              </a:solidFill>
              <a:latin typeface="Inter"/>
              <a:ea typeface="Inter"/>
              <a:cs typeface="Inter"/>
              <a:sym typeface="Inter"/>
            </a:endParaRPr>
          </a:p>
        </p:txBody>
      </p:sp>
      <p:sp>
        <p:nvSpPr>
          <p:cNvPr id="228" name="Google Shape;228;p35"/>
          <p:cNvSpPr txBox="1"/>
          <p:nvPr/>
        </p:nvSpPr>
        <p:spPr>
          <a:xfrm>
            <a:off x="14841225" y="9409725"/>
            <a:ext cx="3265500" cy="797100"/>
          </a:xfrm>
          <a:prstGeom prst="rect">
            <a:avLst/>
          </a:prstGeom>
          <a:noFill/>
          <a:ln>
            <a:noFill/>
          </a:ln>
        </p:spPr>
        <p:txBody>
          <a:bodyPr anchorCtr="0" anchor="b" bIns="0" lIns="0" spcFirstLastPara="1" rIns="0" wrap="square" tIns="0">
            <a:noAutofit/>
          </a:bodyPr>
          <a:lstStyle/>
          <a:p>
            <a:pPr indent="0" lvl="0" marL="0" rtl="0" algn="r">
              <a:lnSpc>
                <a:spcPct val="91000"/>
              </a:lnSpc>
              <a:spcBef>
                <a:spcPts val="0"/>
              </a:spcBef>
              <a:spcAft>
                <a:spcPts val="0"/>
              </a:spcAft>
              <a:buClr>
                <a:srgbClr val="000000"/>
              </a:buClr>
              <a:buSzPts val="1100"/>
              <a:buFont typeface="Arial"/>
              <a:buNone/>
            </a:pPr>
            <a:r>
              <a:t/>
            </a:r>
            <a:endParaRPr sz="2400">
              <a:solidFill>
                <a:srgbClr val="FFFFFF"/>
              </a:solidFill>
              <a:latin typeface="Inter Medium"/>
              <a:ea typeface="Inter Medium"/>
              <a:cs typeface="Inter Medium"/>
              <a:sym typeface="Inter Medium"/>
            </a:endParaRPr>
          </a:p>
          <a:p>
            <a:pPr indent="0" lvl="0" marL="0" rtl="0" algn="r">
              <a:lnSpc>
                <a:spcPct val="91000"/>
              </a:lnSpc>
              <a:spcBef>
                <a:spcPts val="0"/>
              </a:spcBef>
              <a:spcAft>
                <a:spcPts val="0"/>
              </a:spcAft>
              <a:buClr>
                <a:srgbClr val="000000"/>
              </a:buClr>
              <a:buSzPts val="1100"/>
              <a:buFont typeface="Arial"/>
              <a:buNone/>
            </a:pPr>
            <a:r>
              <a:rPr lang="en" sz="2400">
                <a:solidFill>
                  <a:srgbClr val="FFFFFF"/>
                </a:solidFill>
                <a:latin typeface="Inter Medium"/>
                <a:ea typeface="Inter Medium"/>
                <a:cs typeface="Inter Medium"/>
                <a:sym typeface="Inter Medium"/>
              </a:rPr>
              <a:t>Github: Flaxoos</a:t>
            </a:r>
            <a:endParaRPr sz="2400">
              <a:solidFill>
                <a:srgbClr val="FFFFFF"/>
              </a:solidFill>
              <a:latin typeface="Inter Medium"/>
              <a:ea typeface="Inter Medium"/>
              <a:cs typeface="Inter Medium"/>
              <a:sym typeface="Inter Medium"/>
            </a:endParaRPr>
          </a:p>
          <a:p>
            <a:pPr indent="0" lvl="0" marL="0" rtl="0" algn="r">
              <a:lnSpc>
                <a:spcPct val="91000"/>
              </a:lnSpc>
              <a:spcBef>
                <a:spcPts val="0"/>
              </a:spcBef>
              <a:spcAft>
                <a:spcPts val="0"/>
              </a:spcAft>
              <a:buClr>
                <a:srgbClr val="000000"/>
              </a:buClr>
              <a:buSzPts val="1100"/>
              <a:buFont typeface="Arial"/>
              <a:buNone/>
            </a:pPr>
            <a:r>
              <a:rPr lang="en" sz="2400">
                <a:solidFill>
                  <a:srgbClr val="FFFFFF"/>
                </a:solidFill>
                <a:latin typeface="Inter Medium"/>
                <a:ea typeface="Inter Medium"/>
                <a:cs typeface="Inter Medium"/>
                <a:sym typeface="Inter Medium"/>
              </a:rPr>
              <a:t>Kotlin Slack: Ido Flax</a:t>
            </a:r>
            <a:endParaRPr sz="2400">
              <a:solidFill>
                <a:srgbClr val="FFFFFF"/>
              </a:solidFill>
              <a:latin typeface="Inter Medium"/>
              <a:ea typeface="Inter Medium"/>
              <a:cs typeface="Inter Medium"/>
              <a:sym typeface="Inter Medium"/>
            </a:endParaRPr>
          </a:p>
        </p:txBody>
      </p:sp>
      <p:sp>
        <p:nvSpPr>
          <p:cNvPr id="229" name="Google Shape;229;p35"/>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t>Plugins</a:t>
            </a:r>
            <a:endParaRPr/>
          </a:p>
        </p:txBody>
      </p:sp>
      <p:sp>
        <p:nvSpPr>
          <p:cNvPr id="230" name="Google Shape;230;p35"/>
          <p:cNvSpPr txBox="1"/>
          <p:nvPr/>
        </p:nvSpPr>
        <p:spPr>
          <a:xfrm>
            <a:off x="0" y="2128300"/>
            <a:ext cx="7421700" cy="9213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4000" u="sng">
                <a:solidFill>
                  <a:schemeClr val="hlink"/>
                </a:solidFill>
                <a:latin typeface="Inter SemiBold"/>
                <a:ea typeface="Inter SemiBold"/>
                <a:cs typeface="Inter SemiBold"/>
                <a:sym typeface="Inter SemiBold"/>
                <a:hlinkClick r:id="rId3"/>
              </a:rPr>
              <a:t>Flaxoos - Extra Ktor Plugins</a:t>
            </a:r>
            <a:br>
              <a:rPr lang="en" sz="4000" u="sng">
                <a:solidFill>
                  <a:schemeClr val="hlink"/>
                </a:solidFill>
                <a:latin typeface="Inter SemiBold"/>
                <a:ea typeface="Inter SemiBold"/>
                <a:cs typeface="Inter SemiBold"/>
                <a:sym typeface="Inter SemiBold"/>
                <a:hlinkClick r:id="rId4"/>
              </a:rPr>
            </a:br>
            <a:endParaRPr sz="4400">
              <a:solidFill>
                <a:schemeClr val="lt1"/>
              </a:solidFill>
              <a:latin typeface="Inter SemiBold"/>
              <a:ea typeface="Inter SemiBold"/>
              <a:cs typeface="Inter SemiBold"/>
              <a:sym typeface="Inter SemiBold"/>
            </a:endParaRPr>
          </a:p>
        </p:txBody>
      </p:sp>
      <p:pic>
        <p:nvPicPr>
          <p:cNvPr id="231" name="Google Shape;231;p35"/>
          <p:cNvPicPr preferRelativeResize="0"/>
          <p:nvPr/>
        </p:nvPicPr>
        <p:blipFill>
          <a:blip r:embed="rId5">
            <a:alphaModFix/>
          </a:blip>
          <a:stretch>
            <a:fillRect/>
          </a:stretch>
        </p:blipFill>
        <p:spPr>
          <a:xfrm>
            <a:off x="2210851" y="2864050"/>
            <a:ext cx="2999999" cy="2999999"/>
          </a:xfrm>
          <a:prstGeom prst="rect">
            <a:avLst/>
          </a:prstGeom>
          <a:noFill/>
          <a:ln>
            <a:noFill/>
          </a:ln>
        </p:spPr>
      </p:pic>
      <p:pic>
        <p:nvPicPr>
          <p:cNvPr id="232" name="Google Shape;232;p35"/>
          <p:cNvPicPr preferRelativeResize="0"/>
          <p:nvPr/>
        </p:nvPicPr>
        <p:blipFill>
          <a:blip r:embed="rId6">
            <a:alphaModFix/>
          </a:blip>
          <a:stretch>
            <a:fillRect/>
          </a:stretch>
        </p:blipFill>
        <p:spPr>
          <a:xfrm>
            <a:off x="6773325" y="5965288"/>
            <a:ext cx="2999999" cy="2999999"/>
          </a:xfrm>
          <a:prstGeom prst="rect">
            <a:avLst/>
          </a:prstGeom>
          <a:noFill/>
          <a:ln>
            <a:noFill/>
          </a:ln>
        </p:spPr>
      </p:pic>
      <p:sp>
        <p:nvSpPr>
          <p:cNvPr id="233" name="Google Shape;233;p35"/>
          <p:cNvSpPr txBox="1"/>
          <p:nvPr/>
        </p:nvSpPr>
        <p:spPr>
          <a:xfrm>
            <a:off x="4981425" y="5217575"/>
            <a:ext cx="6583800" cy="921300"/>
          </a:xfrm>
          <a:prstGeom prst="rect">
            <a:avLst/>
          </a:prstGeom>
          <a:noFill/>
          <a:ln>
            <a:noFill/>
          </a:ln>
        </p:spPr>
        <p:txBody>
          <a:bodyPr anchorCtr="0" anchor="t" bIns="91425" lIns="91425" spcFirstLastPara="1" rIns="91425" wrap="square" tIns="91425">
            <a:noAutofit/>
          </a:bodyPr>
          <a:lstStyle/>
          <a:p>
            <a:pPr indent="0" lvl="0" marL="0" rtl="0" algn="ctr">
              <a:lnSpc>
                <a:spcPct val="85000"/>
              </a:lnSpc>
              <a:spcBef>
                <a:spcPts val="0"/>
              </a:spcBef>
              <a:spcAft>
                <a:spcPts val="0"/>
              </a:spcAft>
              <a:buNone/>
            </a:pPr>
            <a:r>
              <a:rPr lang="en" sz="4000" u="sng">
                <a:solidFill>
                  <a:schemeClr val="hlink"/>
                </a:solidFill>
                <a:latin typeface="Inter SemiBold"/>
                <a:ea typeface="Inter SemiBold"/>
                <a:cs typeface="Inter SemiBold"/>
                <a:sym typeface="Inter SemiBold"/>
                <a:hlinkClick r:id="rId7"/>
              </a:rPr>
              <a:t>Demo System</a:t>
            </a:r>
            <a:endParaRPr sz="1500">
              <a:solidFill>
                <a:schemeClr val="lt1"/>
              </a:solidFill>
              <a:latin typeface="Inter SemiBold"/>
              <a:ea typeface="Inter SemiBold"/>
              <a:cs typeface="Inter SemiBold"/>
              <a:sym typeface="Inter SemiBo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E2022"/>
        </a:solidFill>
      </p:bgPr>
    </p:bg>
    <p:spTree>
      <p:nvGrpSpPr>
        <p:cNvPr id="237" name="Shape 237"/>
        <p:cNvGrpSpPr/>
        <p:nvPr/>
      </p:nvGrpSpPr>
      <p:grpSpPr>
        <a:xfrm>
          <a:off x="0" y="0"/>
          <a:ext cx="0" cy="0"/>
          <a:chOff x="0" y="0"/>
          <a:chExt cx="0" cy="0"/>
        </a:xfrm>
      </p:grpSpPr>
      <p:sp>
        <p:nvSpPr>
          <p:cNvPr id="238" name="Google Shape;238;p36"/>
          <p:cNvSpPr txBox="1"/>
          <p:nvPr/>
        </p:nvSpPr>
        <p:spPr>
          <a:xfrm>
            <a:off x="762000" y="3799700"/>
            <a:ext cx="8410200" cy="5973000"/>
          </a:xfrm>
          <a:prstGeom prst="rect">
            <a:avLst/>
          </a:prstGeom>
          <a:noFill/>
          <a:ln>
            <a:noFill/>
          </a:ln>
        </p:spPr>
        <p:txBody>
          <a:bodyPr anchorCtr="0" anchor="b" bIns="0" lIns="0" spcFirstLastPara="1" rIns="0" wrap="square" tIns="0">
            <a:noAutofit/>
          </a:bodyPr>
          <a:lstStyle/>
          <a:p>
            <a:pPr indent="0" lvl="0" marL="0" rtl="0" algn="l">
              <a:lnSpc>
                <a:spcPct val="85000"/>
              </a:lnSpc>
              <a:spcBef>
                <a:spcPts val="0"/>
              </a:spcBef>
              <a:spcAft>
                <a:spcPts val="0"/>
              </a:spcAft>
              <a:buClr>
                <a:schemeClr val="dk1"/>
              </a:buClr>
              <a:buSzPts val="1100"/>
              <a:buFont typeface="Arial"/>
              <a:buNone/>
            </a:pPr>
            <a:r>
              <a:rPr lang="en" sz="9600">
                <a:solidFill>
                  <a:schemeClr val="lt1"/>
                </a:solidFill>
                <a:latin typeface="Inter SemiBold"/>
                <a:ea typeface="Inter SemiBold"/>
                <a:cs typeface="Inter SemiBold"/>
                <a:sym typeface="Inter SemiBold"/>
              </a:rPr>
              <a:t>Thank You,</a:t>
            </a:r>
            <a:endParaRPr sz="9600">
              <a:solidFill>
                <a:schemeClr val="lt1"/>
              </a:solidFill>
              <a:latin typeface="Inter SemiBold"/>
              <a:ea typeface="Inter SemiBold"/>
              <a:cs typeface="Inter SemiBold"/>
              <a:sym typeface="Inter SemiBold"/>
            </a:endParaRPr>
          </a:p>
          <a:p>
            <a:pPr indent="0" lvl="0" marL="0" rtl="0" algn="l">
              <a:lnSpc>
                <a:spcPct val="85000"/>
              </a:lnSpc>
              <a:spcBef>
                <a:spcPts val="0"/>
              </a:spcBef>
              <a:spcAft>
                <a:spcPts val="0"/>
              </a:spcAft>
              <a:buClr>
                <a:schemeClr val="dk1"/>
              </a:buClr>
              <a:buSzPts val="1100"/>
              <a:buFont typeface="Arial"/>
              <a:buNone/>
            </a:pPr>
            <a:r>
              <a:rPr lang="en" sz="9600">
                <a:solidFill>
                  <a:schemeClr val="lt1"/>
                </a:solidFill>
                <a:latin typeface="Inter SemiBold"/>
                <a:ea typeface="Inter SemiBold"/>
                <a:cs typeface="Inter SemiBold"/>
                <a:sym typeface="Inter SemiBold"/>
              </a:rPr>
              <a:t>and Don’t </a:t>
            </a:r>
            <a:endParaRPr sz="9600">
              <a:solidFill>
                <a:schemeClr val="lt1"/>
              </a:solidFill>
              <a:latin typeface="Inter SemiBold"/>
              <a:ea typeface="Inter SemiBold"/>
              <a:cs typeface="Inter SemiBold"/>
              <a:sym typeface="Inter SemiBold"/>
            </a:endParaRPr>
          </a:p>
          <a:p>
            <a:pPr indent="0" lvl="0" marL="0" rtl="0" algn="l">
              <a:lnSpc>
                <a:spcPct val="85000"/>
              </a:lnSpc>
              <a:spcBef>
                <a:spcPts val="0"/>
              </a:spcBef>
              <a:spcAft>
                <a:spcPts val="0"/>
              </a:spcAft>
              <a:buClr>
                <a:schemeClr val="dk1"/>
              </a:buClr>
              <a:buSzPts val="1100"/>
              <a:buFont typeface="Arial"/>
              <a:buNone/>
            </a:pPr>
            <a:r>
              <a:rPr lang="en" sz="9600">
                <a:solidFill>
                  <a:schemeClr val="lt1"/>
                </a:solidFill>
                <a:latin typeface="Inter SemiBold"/>
                <a:ea typeface="Inter SemiBold"/>
                <a:cs typeface="Inter SemiBold"/>
                <a:sym typeface="Inter SemiBold"/>
              </a:rPr>
              <a:t>Forget to Vote</a:t>
            </a:r>
            <a:endParaRPr sz="9600">
              <a:solidFill>
                <a:schemeClr val="lt1"/>
              </a:solidFill>
              <a:latin typeface="Inter SemiBold"/>
              <a:ea typeface="Inter SemiBold"/>
              <a:cs typeface="Inter SemiBold"/>
              <a:sym typeface="Inter SemiBold"/>
            </a:endParaRPr>
          </a:p>
        </p:txBody>
      </p:sp>
      <p:sp>
        <p:nvSpPr>
          <p:cNvPr id="239" name="Google Shape;239;p36"/>
          <p:cNvSpPr txBox="1"/>
          <p:nvPr/>
        </p:nvSpPr>
        <p:spPr>
          <a:xfrm>
            <a:off x="762000" y="728947"/>
            <a:ext cx="8322000" cy="389400"/>
          </a:xfrm>
          <a:prstGeom prst="rect">
            <a:avLst/>
          </a:prstGeom>
          <a:noFill/>
          <a:ln>
            <a:noFill/>
          </a:ln>
        </p:spPr>
        <p:txBody>
          <a:bodyPr anchorCtr="0" anchor="b" bIns="0" lIns="0" spcFirstLastPara="1" rIns="0" wrap="square" tIns="0">
            <a:noAutofit/>
          </a:bodyPr>
          <a:lstStyle/>
          <a:p>
            <a:pPr indent="0" lvl="0" marL="0" rtl="0" algn="l">
              <a:lnSpc>
                <a:spcPct val="91000"/>
              </a:lnSpc>
              <a:spcBef>
                <a:spcPts val="0"/>
              </a:spcBef>
              <a:spcAft>
                <a:spcPts val="0"/>
              </a:spcAft>
              <a:buClr>
                <a:srgbClr val="000000"/>
              </a:buClr>
              <a:buSzPts val="1100"/>
              <a:buFont typeface="Arial"/>
              <a:buNone/>
            </a:pPr>
            <a:r>
              <a:rPr lang="en" sz="2400">
                <a:solidFill>
                  <a:schemeClr val="lt1"/>
                </a:solidFill>
                <a:latin typeface="Inter Medium"/>
                <a:ea typeface="Inter Medium"/>
                <a:cs typeface="Inter Medium"/>
                <a:sym typeface="Inter Medium"/>
              </a:rPr>
              <a:t>@twitter</a:t>
            </a:r>
            <a:endParaRPr sz="2400">
              <a:solidFill>
                <a:schemeClr val="lt1"/>
              </a:solidFill>
              <a:latin typeface="Inter"/>
              <a:ea typeface="Inter"/>
              <a:cs typeface="Inter"/>
              <a:sym typeface="Inte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11001B"/>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